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4" r:id="rId2"/>
    <p:sldId id="2147471935" r:id="rId3"/>
    <p:sldId id="2147471929" r:id="rId4"/>
    <p:sldId id="2147471930" r:id="rId5"/>
    <p:sldId id="263" r:id="rId6"/>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C8F4D-76B5-F19B-6370-BA1A23BC638D}" v="3" dt="2026-02-23T19:42:46.88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2" d="100"/>
          <a:sy n="32" d="100"/>
        </p:scale>
        <p:origin x="1104" y="3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Gerken" userId="S::sgerken@cadizinc.com::f83a4f69-9fb4-44f4-812d-9305d8050696" providerId="AD" clId="Web-{60AC8F4D-76B5-F19B-6370-BA1A23BC638D}"/>
    <pc:docChg chg="addSld delSld sldOrd">
      <pc:chgData name="Stephanie Gerken" userId="S::sgerken@cadizinc.com::f83a4f69-9fb4-44f4-812d-9305d8050696" providerId="AD" clId="Web-{60AC8F4D-76B5-F19B-6370-BA1A23BC638D}" dt="2026-02-23T19:42:46.884" v="2"/>
      <pc:docMkLst>
        <pc:docMk/>
      </pc:docMkLst>
      <pc:sldChg chg="del">
        <pc:chgData name="Stephanie Gerken" userId="S::sgerken@cadizinc.com::f83a4f69-9fb4-44f4-812d-9305d8050696" providerId="AD" clId="Web-{60AC8F4D-76B5-F19B-6370-BA1A23BC638D}" dt="2026-02-23T19:41:39.974" v="0"/>
        <pc:sldMkLst>
          <pc:docMk/>
          <pc:sldMk cId="0" sldId="256"/>
        </pc:sldMkLst>
      </pc:sldChg>
      <pc:sldChg chg="add ord">
        <pc:chgData name="Stephanie Gerken" userId="S::sgerken@cadizinc.com::f83a4f69-9fb4-44f4-812d-9305d8050696" providerId="AD" clId="Web-{60AC8F4D-76B5-F19B-6370-BA1A23BC638D}" dt="2026-02-23T19:42:46.884" v="2"/>
        <pc:sldMkLst>
          <pc:docMk/>
          <pc:sldMk cId="3445224089" sldId="263"/>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17:32:57.611"/>
    </inkml:context>
    <inkml:brush xml:id="br0">
      <inkml:brushProperty name="width" value="0.1" units="cm"/>
      <inkml:brushProperty name="height" value="0.6" units="cm"/>
      <inkml:brushProperty name="color" value="#849398"/>
      <inkml:brushProperty name="inkEffects" value="pencil"/>
    </inkml:brush>
  </inkml:definitions>
  <inkml:trace contextRef="#ctx0" brushRef="#br0">0 0 16383,'0'0'0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1-15T17:34:24.175"/>
    </inkml:context>
    <inkml:brush xml:id="br0">
      <inkml:brushProperty name="width" value="0.05" units="cm"/>
      <inkml:brushProperty name="height" value="0.05" units="cm"/>
      <inkml:brushProperty name="color" value="#004F8B"/>
    </inkml:brush>
  </inkml:definitions>
  <inkml:trace contextRef="#ctx0" brushRef="#br0">4828 1 24575,'-15'4'0,"-1"5"0,2 0 0,-3 9 0,7-10 0,-1 4 0,0-8 0,2 2 0,-3 1 0,5 0 0,-3 1 0,0-2 0,1 1 0,-1 0 0,-5-1 0,7 0 0,-6-1 0,9-2 0,-3 2 0,1 0 0,-1-2 0,1 2 0,-3-1 0,-1 3 0,2-3 0,-3 3 0,4-3 0,-1 0 0,2 0 0,0 1 0,4-2 0,-1 4 0,0-4 0,0 2 0,-1-2 0,1 3 0,0-1 0,-1 3 0,1-3 0,-3 2 0,4-3 0,-6 5 0,7-4 0,-3 6 0,2-4 0,-1 1 0,0-1 0,1 1 0,-1-3 0,0 2 0,-2-2 0,4 2 0,-5 1 0,5-3 0,-5 6 0,1-2 0,-1 1 0,0 1 0,0-4 0,0 2 0,2-3 0,0 2 0,2-3 0,-1 3 0,0-3 0,0 4 0,1-4 0,0 2 0,0-1 0,2-2 0,0 0 0,-1 2 0,0-1 0,0 1 0,1 0 0,1 2 0,-4-2 0,3 1 0,-2-1 0,3 0 0,-1 2 0,-2-1 0,1 0 0,0 0 0,-2 3 0,3-4 0,-1 4 0,0-4 0,0 2 0,-1 1 0,-1 2 0,1-4 0,-4 6 0,3-3 0,-3 7 0,4-6 0,-5 9 0,5-12 0,-2 10 0,1-7 0,-1 4 0,-1-1 0,-1 1 0,3-5 0,0 6 0,3-9 0,-4 7 0,1-6 0,-1 7 0,0-5 0,0 4 0,0-5 0,1 2 0,0-2 0,1 0 0,-2-2 0,3 5 0,-2-5 0,1 5 0,0-6 0,-1 2 0,1 2 0,-1 0 0,2-3 0,-2 2 0,2 0 0,-2-2 0,0 7 0,0-10 0,-1 9 0,1-2 0,-2-2 0,0 4 0,-2 0 0,3-5 0,-2 5 0,5-8 0,-1 1 0,-1 0 0,2-1 0,-1 1 0,1-2 0,0 1 0,-3 3 0,4-2 0,-4 2 0,3-3 0,-1-1 0,-1-2 0,-1 0 0,-2 0 0,1 0 0,0 2 0,2 3 0,0-3 0,0 2 0,1 0 0,0-1 0,-1-1 0,-1-2 0,-2-2 0,0 0 0,-6 0 0,6 0 0,-11 4 0,13-3 0,-7 2 0,4-3 0,-2 2 0,0 0 0,-1 1 0,-1-1 0,3-1 0,-4-1 0,0 0 0,-2 0 0,4 0 0,1 0 0,-1 0 0,4 0 0,-5 0 0,5 0 0,-1 0 0,-2 0 0,2 0 0,1 0 0,-1 0 0,0 0 0,-1 0 0,-1 0 0,4 0 0,-2 0 0,1 0 0,-1 0 0,-4 0 0,3 0 0,-3 0 0,3 0 0,-5 0 0,4 0 0,-6 0 0,5 0 0,-5 0 0,0 0 0,1 0 0,4 0 0,-4 0 0,8 0 0,-7 0 0,4 0 0,2 0 0,-5 0 0,3 0 0,3 0 0,-3 0 0,4 0 0,-1 0 0,-1 0 0,1 0 0,-1 0 0,2 0 0,-1 0 0,2 0 0,-1 0 0,1 0 0,0 0 0,0 0 0,-1 0 0,1 0 0,-2 0 0,-1 0 0,1 0 0,1 0 0,1 0 0,-1 0 0,0 0 0,-2 0 0,-1 0 0,-4 0 0,5-2 0,-3 0 0,1-1 0,-3 0 0,3 0 0,-1 1 0,-1-5 0,7 5 0,-7-4 0,6 3 0,-1 2 0,0-3 0,1 1 0,1 1 0,-1 0 0,2 2 0,-1 0 0,0 0 0,-1 0 0,1 0 0,-1-2 0,0-1 0,-2 1 0,1 0 0,0 2 0,0 0 0,2 0 0,-3 0 0,3 0 0,-1 0 0,-4 0 0,5 0 0,-9 0 0,9 0 0,-4 0 0,1 0 0,-4 0 0,3 0 0,-3 0 0,2 0 0,3 0 0,-3 0 0,5 0 0,-3 0 0,1 0 0,0 0 0,2 0 0,-1 0 0,1 0 0,1 0 0,-2 0 0,1 0 0,1 0 0,-1 0 0,-1 0 0,2 4 0,-1-3 0,-1 3 0,-1-3 0,-1 1 0,-1 0 0,2 1 0,1-1 0,0 0 0,0 0 0,-1 2 0,-1-1 0,1 0 0,-2-2 0,2 1 0,-1 0 0,2 1 0,-1-1 0,0-1 0,0 1 0,2 0 0,0 1 0,-2-3 0,1 0 0,-1 0 0,0 0 0,-1 2 0,2 0 0,0 0 0,1 0 0,0-2 0,-1 0 0,-1 0 0,0 0 0,-1 0 0,0 0 0,1 0 0,-1 0 0,2 0 0,-1 0 0,-1 0 0,1 0 0,0 0 0,0 0 0,0 0 0,-1 0 0,1 0 0,-1 0 0,1 0 0,2 0 0,0 0 0,0 0 0,0 0 0,0 0 0,1 0 0,0 0 0,-1 0 0,0 0 0,-2 0 0,-1 0 0,0 2 0,-1 1 0,-1 0 0,3-2 0,0 0 0,2 2 0,0 0 0,1-1 0,-2-1 0,2-1 0,-1 0 0,-1 0 0,0 0 0,1 1 0,-1 2 0,2 0 0,0-1 0,-2-2 0,3 0 0,-1 0 0,1 0 0,-1 0 0,1 0 0,-1 0 0,-2 0 0,1 0 0,-2 0 0,1 0 0,1 0 0,2 0 0,-1 0 0,0 0 0,0 0 0,-1 0 0,1 0 0,-2 0 0,3 0 0,-1 0 0,0 0 0,0 0 0,-2 0 0,2 0 0,-1 0 0,0 0 0,0 0 0,-1 0 0,-1 0 0,-2 0 0,1 1 0,-1 1 0,1 0 0,0 2 0,0-1 0,0-1 0,1 2 0,1-1 0,0 1 0,0 1 0,0-3 0,-3 3 0,3-3 0,-2 4 0,4-3 0,-1-2 0,1 6 0,-1-6 0,0 4 0,1-3 0,-2 3 0,1 1 0,-1 1 0,0-1 0,-1 2 0,4-3 0,-2 1 0,-1 1 0,3-3 0,-5 2 0,5-3 0,-4 2 0,2-1 0,-1 0 0,0-1 0,2 3 0,0-5 0,0 3 0,-1-6 0,2 0 0,-2 0 0,-2-2 0,-6 1 0,-8-3 0,2 3 0,-1-5 0,9 6 0,-4-6 0,8 6 0,-7-2 0,5 1 0,-2 1 0,-2-5 0,4 5 0,-5-6 0,6 7 0,-10-7 0,10 6 0,-11-5 0,8 1 0,-3 1 0,0-3 0,3 4 0,-3-4 0,-1 0 0,-1 2 0,0-1 0,0 3 0,0-1 0,0 0 0,5 3 0,0-3 0,5 3 0,-7 0 0,6 0 0,-5 1 0,1-3 0,3 2 0,-7-1 0,6 2 0,-5-2 0,1 0 0,-2 1 0,0 2 0,-2 0 0,7 0 0,-6 0 0,8 0 0,-11 0 0,10 0 0,-7 0 0,5 0 0,-5 0 0,-3 0 0,1 0 0,-1 0 0,3 0 0,-4 0 0,-1 0 0,6 0 0,-6 0 0,14 0 0,-9 0 0,6 0 0,0 0 0,1 0 0,3 0 0,1 0 0,-1 0 0,0 0 0,-2 0 0,0 0 0,2 0 0,-3 0 0,-3 0 0,5 0 0,-7 0 0,6 0 0,-6 0 0,4 0 0,-8 0 0,4 0 0,-3 0 0,-2 0 0,3 0 0,6 2 0,-1 0 0,5 1 0,0 0 0,2-1 0,1 0 0,0 1 0,-2-1 0,2 0 0,0 0 0,1 2 0,-4 0 0,-1 0 0,0 2 0,-1-2 0,0-1 0,1 2 0,0-3 0,2 0 0,1 3 0,-2-3 0,2 0 0,-3 0 0,2 0 0,0 0 0,0 1 0,1 0 0,-1 0 0,-1 1 0,1 0 0,-1-1 0,-1 3 0,1-2 0,1 3 0,-1-1 0,4-2 0,-3 0 0,2 0 0,-1 3 0,1-1 0,-2 5 0,0-3 0,0 5 0,-1-1 0,0 3 0,1-5 0,-2 5 0,7-11 0,-4 6 0,4-5 0,-2 0 0,1 0 0,-2 0 0,2-2 0,1 2 0,0 1 0,0 2 0,0 3 0,0 3 0,0-2 0,-4 7 0,3-9 0,-2 5 0,-1-6 0,3-2 0,-2 1 0,3-4 0,0 4 0,0 3 0,0 0 0,-4 11 0,4-9 0,-4 6 0,3-8 0,-1-7 0,-2 1 0,-2-3 0,-1 3 0,3 4 0,-5 2 0,1 5 0,0-4 0,-4 5 0,5-5 0,-2 0 0,1-1 0,0-2 0,0 0 0,1 0 0,-1-2 0,2 1 0,-3-1 0,5 0 0,-1 0 0,2-2 0,-1 0 0,-2 1 0,-1 1 0,1-2 0,-2 1 0,4-3 0,-2 0 0,1 0 0,-1 0 0,0 1 0,1-2 0,-1 2 0,-1 2 0,-2 1 0,0 1 0,-1-1 0,0-1 0,-1 0 0,-1 1 0,2-2 0,0-2 0,0 0 0,3 0 0,-1-1 0,2-2 0,-1 0 0,2 0 0,0 0 0,-2 0 0,-1 0 0,-4 0 0,-4 0 0,6 0 0,-4 0 0,8 0 0,-1 1 0,1 1 0,1 1 0,0-1 0,-1-2 0,0 2 0,1 0 0,-1 0 0,1 0 0,-4 3 0,3-4 0,-3 4 0,4-2 0,-1 1 0,-2 0 0,4-2 0,-1 1 0,3-1 0,-3-1 0,2 2 0,-3 1 0,3-1 0,-3-2 0,1 1 0,-8-2 0,6 0 0,-5 0 0,8 0 0,0-2 0,3-1 0,1-5 0,0 0 0,-4 2 0,0 1 0,-3 3 0,-5 2 0,8 0 0,-2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969862D-4E86-4C9A-BB76-8B6BEE6FEF8C}" type="datetimeFigureOut">
              <a:rPr lang="en-US" smtClean="0"/>
              <a:t>2/23/2026</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C82F5406-6940-47DC-ADB2-038DFDF80338}" type="slidenum">
              <a:rPr lang="en-US" smtClean="0"/>
              <a:t>‹#›</a:t>
            </a:fld>
            <a:endParaRPr lang="en-US"/>
          </a:p>
        </p:txBody>
      </p:sp>
    </p:spTree>
    <p:extLst>
      <p:ext uri="{BB962C8B-B14F-4D97-AF65-F5344CB8AC3E}">
        <p14:creationId xmlns:p14="http://schemas.microsoft.com/office/powerpoint/2010/main" val="2319026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648A5-33DF-9C86-5FD6-1CAD65DC30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D8C429-34F1-7592-FC47-3A6179427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4BE8ED-A20D-D642-8104-6BDB8A52772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3B6EC2-C88D-64E5-D4CA-01E29972D15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3959D7-7D7D-F24F-8947-AB4AB35A7FC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15166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F48048-F07D-4289-B3AA-DA4B4D52939E}" type="slidenum">
              <a:rPr lang="en-US" smtClean="0"/>
              <a:t>3</a:t>
            </a:fld>
            <a:endParaRPr lang="en-US"/>
          </a:p>
        </p:txBody>
      </p:sp>
    </p:spTree>
    <p:extLst>
      <p:ext uri="{BB962C8B-B14F-4D97-AF65-F5344CB8AC3E}">
        <p14:creationId xmlns:p14="http://schemas.microsoft.com/office/powerpoint/2010/main" val="1875480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88720-E696-A80B-16AF-7FAEA79962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061D9B-6978-9C20-F44C-DCF54DC11F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2669DE-620B-883E-905D-C0F60934901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E50108-3F6A-0FB6-5961-02698420DC27}"/>
              </a:ext>
            </a:extLst>
          </p:cNvPr>
          <p:cNvSpPr>
            <a:spLocks noGrp="1"/>
          </p:cNvSpPr>
          <p:nvPr>
            <p:ph type="sldNum" sz="quarter" idx="5"/>
          </p:nvPr>
        </p:nvSpPr>
        <p:spPr/>
        <p:txBody>
          <a:bodyPr/>
          <a:lstStyle/>
          <a:p>
            <a:fld id="{DBF48048-F07D-4289-B3AA-DA4B4D52939E}" type="slidenum">
              <a:rPr lang="en-US" smtClean="0"/>
              <a:t>4</a:t>
            </a:fld>
            <a:endParaRPr lang="en-US"/>
          </a:p>
        </p:txBody>
      </p:sp>
    </p:spTree>
    <p:extLst>
      <p:ext uri="{BB962C8B-B14F-4D97-AF65-F5344CB8AC3E}">
        <p14:creationId xmlns:p14="http://schemas.microsoft.com/office/powerpoint/2010/main" val="1790210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Slide 3">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6545F7-2F3C-8AF7-573D-31E2B4833F2E}"/>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a:stretch/>
        </p:blipFill>
        <p:spPr>
          <a:xfrm>
            <a:off x="-140165" y="4612704"/>
            <a:ext cx="12332165" cy="1691707"/>
          </a:xfrm>
          <a:prstGeom prst="rect">
            <a:avLst/>
          </a:prstGeom>
        </p:spPr>
      </p:pic>
      <p:pic>
        <p:nvPicPr>
          <p:cNvPr id="8" name="Picture 7">
            <a:extLst>
              <a:ext uri="{FF2B5EF4-FFF2-40B4-BE49-F238E27FC236}">
                <a16:creationId xmlns:a16="http://schemas.microsoft.com/office/drawing/2014/main" id="{9E17D866-E18A-F76B-ADC6-7D46DEE7E11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579026" y="462716"/>
            <a:ext cx="1122452" cy="884673"/>
          </a:xfrm>
          <a:prstGeom prst="rect">
            <a:avLst/>
          </a:prstGeom>
        </p:spPr>
      </p:pic>
      <p:pic>
        <p:nvPicPr>
          <p:cNvPr id="3" name="Picture 2">
            <a:extLst>
              <a:ext uri="{FF2B5EF4-FFF2-40B4-BE49-F238E27FC236}">
                <a16:creationId xmlns:a16="http://schemas.microsoft.com/office/drawing/2014/main" id="{17A74EC1-2642-6D59-DC50-32830E26411E}"/>
              </a:ext>
            </a:extLst>
          </p:cNvPr>
          <p:cNvPicPr/>
          <p:nvPr userDrawn="1"/>
        </p:nvPicPr>
        <p:blipFill>
          <a:blip r:embed="rId2">
            <a:extLst>
              <a:ext uri="{28A0092B-C50C-407E-A947-70E740481C1C}">
                <a14:useLocalDpi xmlns:a14="http://schemas.microsoft.com/office/drawing/2010/main" val="0"/>
              </a:ext>
            </a:extLst>
          </a:blip>
          <a:srcRect/>
          <a:stretch/>
        </p:blipFill>
        <p:spPr>
          <a:xfrm>
            <a:off x="-140165" y="4612704"/>
            <a:ext cx="12332165" cy="1691707"/>
          </a:xfrm>
          <a:prstGeom prst="rect">
            <a:avLst/>
          </a:prstGeom>
        </p:spPr>
      </p:pic>
      <p:pic>
        <p:nvPicPr>
          <p:cNvPr id="5" name="Picture 4">
            <a:extLst>
              <a:ext uri="{FF2B5EF4-FFF2-40B4-BE49-F238E27FC236}">
                <a16:creationId xmlns:a16="http://schemas.microsoft.com/office/drawing/2014/main" id="{C80C47E7-9ACD-3E95-DF68-36981888E78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a:xfrm>
            <a:off x="579026" y="462716"/>
            <a:ext cx="1122452" cy="884673"/>
          </a:xfrm>
          <a:prstGeom prst="rect">
            <a:avLst/>
          </a:prstGeom>
        </p:spPr>
      </p:pic>
      <p:sp>
        <p:nvSpPr>
          <p:cNvPr id="2" name="Text Placeholder 17">
            <a:extLst>
              <a:ext uri="{FF2B5EF4-FFF2-40B4-BE49-F238E27FC236}">
                <a16:creationId xmlns:a16="http://schemas.microsoft.com/office/drawing/2014/main" id="{B7E318ED-836F-C78D-9FAB-8CC67AB8F6C2}"/>
              </a:ext>
            </a:extLst>
          </p:cNvPr>
          <p:cNvSpPr>
            <a:spLocks noGrp="1"/>
          </p:cNvSpPr>
          <p:nvPr>
            <p:ph type="body" sz="quarter" idx="11"/>
          </p:nvPr>
        </p:nvSpPr>
        <p:spPr>
          <a:xfrm>
            <a:off x="641418" y="2679700"/>
            <a:ext cx="6365172" cy="1460500"/>
          </a:xfrm>
        </p:spPr>
        <p:txBody>
          <a:bodyPr>
            <a:noAutofit/>
          </a:bodyPr>
          <a:lstStyle>
            <a:lvl1pPr>
              <a:lnSpc>
                <a:spcPct val="100000"/>
              </a:lnSpc>
              <a:defRPr sz="4800" b="1">
                <a:solidFill>
                  <a:srgbClr val="AA3317"/>
                </a:solidFill>
                <a:latin typeface="+mj-lt"/>
              </a:defRPr>
            </a:lvl1pPr>
            <a:lvl2pPr marL="0" indent="0">
              <a:buNone/>
              <a:defRPr>
                <a:solidFill>
                  <a:srgbClr val="FFFFFF"/>
                </a:solidFill>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p:txBody>
      </p:sp>
      <p:sp>
        <p:nvSpPr>
          <p:cNvPr id="4" name="Text Placeholder 19">
            <a:extLst>
              <a:ext uri="{FF2B5EF4-FFF2-40B4-BE49-F238E27FC236}">
                <a16:creationId xmlns:a16="http://schemas.microsoft.com/office/drawing/2014/main" id="{73B2FBDA-18EE-4361-5BFC-359C9D8C6F7C}"/>
              </a:ext>
            </a:extLst>
          </p:cNvPr>
          <p:cNvSpPr>
            <a:spLocks noGrp="1"/>
          </p:cNvSpPr>
          <p:nvPr>
            <p:ph type="body" sz="quarter" idx="12" hasCustomPrompt="1"/>
          </p:nvPr>
        </p:nvSpPr>
        <p:spPr>
          <a:xfrm>
            <a:off x="641418" y="4340225"/>
            <a:ext cx="5180012" cy="276999"/>
          </a:xfrm>
        </p:spPr>
        <p:txBody>
          <a:bodyPr>
            <a:spAutoFit/>
          </a:bodyPr>
          <a:lstStyle>
            <a:lvl1pPr>
              <a:lnSpc>
                <a:spcPct val="100000"/>
              </a:lnSpc>
              <a:spcBef>
                <a:spcPts val="0"/>
              </a:spcBef>
              <a:defRPr sz="1800">
                <a:solidFill>
                  <a:srgbClr val="512818"/>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subtitle styles</a:t>
            </a:r>
          </a:p>
        </p:txBody>
      </p:sp>
      <p:sp>
        <p:nvSpPr>
          <p:cNvPr id="6" name="Text Placeholder 21">
            <a:extLst>
              <a:ext uri="{FF2B5EF4-FFF2-40B4-BE49-F238E27FC236}">
                <a16:creationId xmlns:a16="http://schemas.microsoft.com/office/drawing/2014/main" id="{28BE44C5-3D80-8FC9-10BE-4BF0FA82D534}"/>
              </a:ext>
            </a:extLst>
          </p:cNvPr>
          <p:cNvSpPr>
            <a:spLocks noGrp="1"/>
          </p:cNvSpPr>
          <p:nvPr>
            <p:ph type="body" sz="quarter" idx="13"/>
          </p:nvPr>
        </p:nvSpPr>
        <p:spPr>
          <a:xfrm>
            <a:off x="641418" y="5023503"/>
            <a:ext cx="5180012" cy="235898"/>
          </a:xfrm>
        </p:spPr>
        <p:txBody>
          <a:bodyPr>
            <a:spAutoFit/>
          </a:bodyPr>
          <a:lstStyle>
            <a:lvl1pPr>
              <a:defRPr sz="1200">
                <a:solidFill>
                  <a:srgbClr val="512818"/>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p:txBody>
      </p:sp>
    </p:spTree>
    <p:extLst>
      <p:ext uri="{BB962C8B-B14F-4D97-AF65-F5344CB8AC3E}">
        <p14:creationId xmlns:p14="http://schemas.microsoft.com/office/powerpoint/2010/main" val="3709356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hart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7CD158-9DA7-D062-9315-41D8BDD49EAE}"/>
              </a:ext>
            </a:extLst>
          </p:cNvPr>
          <p:cNvSpPr>
            <a:spLocks noGrp="1"/>
          </p:cNvSpPr>
          <p:nvPr>
            <p:ph type="sldNum" sz="quarter" idx="4"/>
          </p:nvPr>
        </p:nvSpPr>
        <p:spPr>
          <a:xfrm>
            <a:off x="11380762" y="6328406"/>
            <a:ext cx="201637" cy="184666"/>
          </a:xfrm>
          <a:prstGeom prst="rect">
            <a:avLst/>
          </a:prstGeom>
        </p:spPr>
        <p:txBody>
          <a:bodyPr vert="horz" lIns="0" tIns="0" rIns="0" bIns="0" rtlCol="0" anchor="ctr">
            <a:noAutofit/>
          </a:bodyPr>
          <a:lstStyle>
            <a:lvl1pPr algn="r">
              <a:defRPr sz="1200">
                <a:solidFill>
                  <a:srgbClr val="542817"/>
                </a:solidFill>
              </a:defRPr>
            </a:lvl1pPr>
          </a:lstStyle>
          <a:p>
            <a:fld id="{B423E636-47E6-478A-AFBB-1C31934F9C0F}" type="slidenum">
              <a:rPr lang="en-US" smtClean="0"/>
              <a:pPr/>
              <a:t>‹#›</a:t>
            </a:fld>
            <a:endParaRPr lang="en-US"/>
          </a:p>
        </p:txBody>
      </p:sp>
      <p:sp>
        <p:nvSpPr>
          <p:cNvPr id="7" name="Footer Placeholder 23">
            <a:extLst>
              <a:ext uri="{FF2B5EF4-FFF2-40B4-BE49-F238E27FC236}">
                <a16:creationId xmlns:a16="http://schemas.microsoft.com/office/drawing/2014/main" id="{A0C6156D-4A83-DFC2-F356-106E95EF2952}"/>
              </a:ext>
            </a:extLst>
          </p:cNvPr>
          <p:cNvSpPr>
            <a:spLocks noGrp="1"/>
          </p:cNvSpPr>
          <p:nvPr>
            <p:ph type="ftr" sz="quarter" idx="3"/>
          </p:nvPr>
        </p:nvSpPr>
        <p:spPr>
          <a:xfrm>
            <a:off x="7216724" y="6328406"/>
            <a:ext cx="4114800" cy="184666"/>
          </a:xfrm>
          <a:prstGeom prst="rect">
            <a:avLst/>
          </a:prstGeom>
        </p:spPr>
        <p:txBody>
          <a:bodyPr vert="horz" lIns="0" tIns="0" rIns="0" bIns="0" rtlCol="0" anchor="ctr">
            <a:noAutofit/>
          </a:bodyPr>
          <a:lstStyle>
            <a:lvl1pPr>
              <a:defRPr lang="en-US" sz="1200">
                <a:solidFill>
                  <a:srgbClr val="542817"/>
                </a:solidFill>
              </a:defRPr>
            </a:lvl1pPr>
          </a:lstStyle>
          <a:p>
            <a:r>
              <a:rPr lang="en-US"/>
              <a:t>Presentation Title Goes Here</a:t>
            </a:r>
            <a:endParaRPr lang="en-US" dirty="0"/>
          </a:p>
        </p:txBody>
      </p:sp>
      <p:sp>
        <p:nvSpPr>
          <p:cNvPr id="5" name="Chart Placeholder 4">
            <a:extLst>
              <a:ext uri="{FF2B5EF4-FFF2-40B4-BE49-F238E27FC236}">
                <a16:creationId xmlns:a16="http://schemas.microsoft.com/office/drawing/2014/main" id="{2BBB6D5D-B836-C6F7-F44D-6588A4328D76}"/>
              </a:ext>
            </a:extLst>
          </p:cNvPr>
          <p:cNvSpPr>
            <a:spLocks noGrp="1"/>
          </p:cNvSpPr>
          <p:nvPr>
            <p:ph type="chart" sz="quarter" idx="10"/>
          </p:nvPr>
        </p:nvSpPr>
        <p:spPr>
          <a:xfrm>
            <a:off x="609600" y="1479550"/>
            <a:ext cx="10972800" cy="4262438"/>
          </a:xfrm>
        </p:spPr>
        <p:txBody>
          <a:bodyPr/>
          <a:lstStyle>
            <a:lvl1pPr>
              <a:defRPr>
                <a:latin typeface="+mn-lt"/>
              </a:defRPr>
            </a:lvl1pPr>
          </a:lstStyle>
          <a:p>
            <a:r>
              <a:rPr lang="en-US"/>
              <a:t>Click icon to add chart</a:t>
            </a:r>
          </a:p>
        </p:txBody>
      </p:sp>
      <p:sp>
        <p:nvSpPr>
          <p:cNvPr id="3" name="Title 1">
            <a:extLst>
              <a:ext uri="{FF2B5EF4-FFF2-40B4-BE49-F238E27FC236}">
                <a16:creationId xmlns:a16="http://schemas.microsoft.com/office/drawing/2014/main" id="{833F9C88-2DA9-B554-A3A0-6B247BAC73E4}"/>
              </a:ext>
            </a:extLst>
          </p:cNvPr>
          <p:cNvSpPr>
            <a:spLocks noGrp="1"/>
          </p:cNvSpPr>
          <p:nvPr>
            <p:ph type="title"/>
          </p:nvPr>
        </p:nvSpPr>
        <p:spPr>
          <a:xfrm>
            <a:off x="609601" y="628967"/>
            <a:ext cx="10972797" cy="387798"/>
          </a:xfrm>
          <a:prstGeom prst="rect">
            <a:avLst/>
          </a:prstGeom>
        </p:spPr>
        <p:txBody>
          <a:bodyPr anchor="t" anchorCtr="0"/>
          <a:lstStyle>
            <a:lvl1pPr>
              <a:defRPr sz="26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31085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668655" y="286702"/>
            <a:ext cx="9981882" cy="117538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3" name="Holder 3"/>
          <p:cNvSpPr>
            <a:spLocks noGrp="1"/>
          </p:cNvSpPr>
          <p:nvPr>
            <p:ph type="body" idx="1"/>
          </p:nvPr>
        </p:nvSpPr>
        <p:spPr>
          <a:xfrm>
            <a:off x="3438525" y="1504950"/>
            <a:ext cx="5238750" cy="15811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2/23/2026</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png"/><Relationship Id="rId7"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customXml" Target="../ink/ink2.xml"/><Relationship Id="rId5" Type="http://schemas.openxmlformats.org/officeDocument/2006/relationships/image" Target="../media/image48.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260026-8E16-2BF8-3A98-4E68DED5AFFD}"/>
              </a:ext>
            </a:extLst>
          </p:cNvPr>
          <p:cNvSpPr>
            <a:spLocks noGrp="1"/>
          </p:cNvSpPr>
          <p:nvPr>
            <p:ph type="body" sz="quarter" idx="11"/>
          </p:nvPr>
        </p:nvSpPr>
        <p:spPr/>
        <p:txBody>
          <a:bodyPr/>
          <a:lstStyle/>
          <a:p>
            <a:r>
              <a:rPr lang="en-US" dirty="0"/>
              <a:t>Mojave Groundwater Bank</a:t>
            </a:r>
          </a:p>
        </p:txBody>
      </p:sp>
      <p:sp>
        <p:nvSpPr>
          <p:cNvPr id="4" name="Text Placeholder 3">
            <a:extLst>
              <a:ext uri="{FF2B5EF4-FFF2-40B4-BE49-F238E27FC236}">
                <a16:creationId xmlns:a16="http://schemas.microsoft.com/office/drawing/2014/main" id="{5BE11E37-BA1E-1271-23BA-B75F28F73BBE}"/>
              </a:ext>
            </a:extLst>
          </p:cNvPr>
          <p:cNvSpPr>
            <a:spLocks noGrp="1"/>
          </p:cNvSpPr>
          <p:nvPr>
            <p:ph type="body" sz="quarter" idx="12"/>
          </p:nvPr>
        </p:nvSpPr>
        <p:spPr>
          <a:xfrm>
            <a:off x="641418" y="4340225"/>
            <a:ext cx="5180012" cy="553998"/>
          </a:xfrm>
        </p:spPr>
        <p:txBody>
          <a:bodyPr vert="horz" lIns="0" tIns="0" rIns="0" bIns="0" rtlCol="0" anchor="t">
            <a:spAutoFit/>
          </a:bodyPr>
          <a:lstStyle/>
          <a:p>
            <a:r>
              <a:rPr lang="en-US">
                <a:cs typeface="Arial"/>
              </a:rPr>
              <a:t>January 2026</a:t>
            </a:r>
          </a:p>
          <a:p>
            <a:endParaRPr lang="en-US" dirty="0"/>
          </a:p>
        </p:txBody>
      </p:sp>
    </p:spTree>
    <p:extLst>
      <p:ext uri="{BB962C8B-B14F-4D97-AF65-F5344CB8AC3E}">
        <p14:creationId xmlns:p14="http://schemas.microsoft.com/office/powerpoint/2010/main" val="2258082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2BE468-A6DB-3977-4AF8-B4BBE36E21FE}"/>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AA5639C9-1460-6FEA-28B8-2BEDF1E551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81088"/>
            <a:ext cx="12192000" cy="6938683"/>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Ink 7">
                <a:extLst>
                  <a:ext uri="{FF2B5EF4-FFF2-40B4-BE49-F238E27FC236}">
                    <a16:creationId xmlns:a16="http://schemas.microsoft.com/office/drawing/2014/main" id="{AD96E7BF-B705-38A3-84A6-8BC4DFDE9E64}"/>
                  </a:ext>
                </a:extLst>
              </p14:cNvPr>
              <p14:cNvContentPartPr/>
              <p14:nvPr/>
            </p14:nvContentPartPr>
            <p14:xfrm>
              <a:off x="7491229" y="5217775"/>
              <a:ext cx="360" cy="360"/>
            </p14:xfrm>
          </p:contentPart>
        </mc:Choice>
        <mc:Fallback xmlns="">
          <p:pic>
            <p:nvPicPr>
              <p:cNvPr id="8" name="Ink 7">
                <a:extLst>
                  <a:ext uri="{FF2B5EF4-FFF2-40B4-BE49-F238E27FC236}">
                    <a16:creationId xmlns:a16="http://schemas.microsoft.com/office/drawing/2014/main" id="{AD96E7BF-B705-38A3-84A6-8BC4DFDE9E64}"/>
                  </a:ext>
                </a:extLst>
              </p:cNvPr>
              <p:cNvPicPr/>
              <p:nvPr/>
            </p:nvPicPr>
            <p:blipFill>
              <a:blip r:embed="rId5"/>
              <a:stretch>
                <a:fillRect/>
              </a:stretch>
            </p:blipFill>
            <p:spPr>
              <a:xfrm>
                <a:off x="7473229" y="5109775"/>
                <a:ext cx="36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544BC2B-A2C6-AEA6-AE3A-475312C41B31}"/>
                  </a:ext>
                </a:extLst>
              </p14:cNvPr>
              <p14:cNvContentPartPr/>
              <p14:nvPr/>
            </p14:nvContentPartPr>
            <p14:xfrm rot="21301080">
              <a:off x="6057652" y="4364856"/>
              <a:ext cx="1738234" cy="747762"/>
            </p14:xfrm>
          </p:contentPart>
        </mc:Choice>
        <mc:Fallback xmlns="">
          <p:pic>
            <p:nvPicPr>
              <p:cNvPr id="9" name="Ink 8">
                <a:extLst>
                  <a:ext uri="{FF2B5EF4-FFF2-40B4-BE49-F238E27FC236}">
                    <a16:creationId xmlns:a16="http://schemas.microsoft.com/office/drawing/2014/main" id="{8544BC2B-A2C6-AEA6-AE3A-475312C41B31}"/>
                  </a:ext>
                </a:extLst>
              </p:cNvPr>
              <p:cNvPicPr/>
              <p:nvPr/>
            </p:nvPicPr>
            <p:blipFill>
              <a:blip r:embed="rId7"/>
              <a:stretch>
                <a:fillRect/>
              </a:stretch>
            </p:blipFill>
            <p:spPr>
              <a:xfrm rot="21301080">
                <a:off x="6048653" y="4355851"/>
                <a:ext cx="1755872" cy="765411"/>
              </a:xfrm>
              <a:prstGeom prst="rect">
                <a:avLst/>
              </a:prstGeom>
            </p:spPr>
          </p:pic>
        </mc:Fallback>
      </mc:AlternateContent>
      <p:sp>
        <p:nvSpPr>
          <p:cNvPr id="6" name="TextBox 5">
            <a:extLst>
              <a:ext uri="{FF2B5EF4-FFF2-40B4-BE49-F238E27FC236}">
                <a16:creationId xmlns:a16="http://schemas.microsoft.com/office/drawing/2014/main" id="{6A68730F-4C2B-AEEC-5027-44CFC0DCEC19}"/>
              </a:ext>
            </a:extLst>
          </p:cNvPr>
          <p:cNvSpPr txBox="1"/>
          <p:nvPr/>
        </p:nvSpPr>
        <p:spPr>
          <a:xfrm>
            <a:off x="4296774" y="1174664"/>
            <a:ext cx="3598452" cy="1231106"/>
          </a:xfrm>
          <a:prstGeom prst="rect">
            <a:avLst/>
          </a:prstGeom>
          <a:solidFill>
            <a:schemeClr val="bg1"/>
          </a:solid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12818"/>
                </a:solidFill>
                <a:effectLst/>
                <a:uLnTx/>
                <a:uFillTx/>
                <a:latin typeface="Arial" panose="020B0604020202020204" pitchFamily="34" charset="0"/>
                <a:ea typeface="+mn-ea"/>
                <a:cs typeface="Arial" panose="020B0604020202020204" pitchFamily="34" charset="0"/>
              </a:rPr>
              <a:t>Northern Pipeline (NPL)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2818"/>
                </a:solidFill>
                <a:effectLst/>
                <a:uLnTx/>
                <a:uFillTx/>
                <a:latin typeface="Arial" panose="020B0604020202020204" pitchFamily="34" charset="0"/>
                <a:ea typeface="+mn-ea"/>
                <a:cs typeface="Arial" panose="020B0604020202020204" pitchFamily="34" charset="0"/>
              </a:rPr>
              <a:t>Reach 1 - Water supply to Baja/Centro groundwater recharge basins / storage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2818"/>
                </a:solidFill>
                <a:effectLst/>
                <a:uLnTx/>
                <a:uFillTx/>
                <a:latin typeface="Arial" panose="020B0604020202020204" pitchFamily="34" charset="0"/>
                <a:ea typeface="+mn-ea"/>
                <a:cs typeface="Arial" panose="020B0604020202020204" pitchFamily="34" charset="0"/>
              </a:rPr>
              <a:t>Reach 2 – Water supply to / from AVEK to Barstow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2818"/>
                </a:solidFill>
                <a:effectLst/>
                <a:uLnTx/>
                <a:uFillTx/>
                <a:latin typeface="Arial" panose="020B0604020202020204" pitchFamily="34" charset="0"/>
                <a:ea typeface="+mn-ea"/>
                <a:cs typeface="Arial" panose="020B0604020202020204" pitchFamily="34" charset="0"/>
              </a:rPr>
              <a:t>Reach 3 – Water supply from California Aqueduct access to Antelope Valley Hi Desert Water Bank</a:t>
            </a:r>
          </a:p>
        </p:txBody>
      </p:sp>
      <p:sp>
        <p:nvSpPr>
          <p:cNvPr id="19" name="TextBox 18">
            <a:extLst>
              <a:ext uri="{FF2B5EF4-FFF2-40B4-BE49-F238E27FC236}">
                <a16:creationId xmlns:a16="http://schemas.microsoft.com/office/drawing/2014/main" id="{2B8947DE-8415-E23F-6D61-8357D40DE985}"/>
              </a:ext>
            </a:extLst>
          </p:cNvPr>
          <p:cNvSpPr txBox="1"/>
          <p:nvPr/>
        </p:nvSpPr>
        <p:spPr>
          <a:xfrm>
            <a:off x="8830237" y="5240452"/>
            <a:ext cx="2975617" cy="1231106"/>
          </a:xfrm>
          <a:prstGeom prst="rect">
            <a:avLst/>
          </a:prstGeom>
          <a:solidFill>
            <a:schemeClr val="bg1"/>
          </a:solid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12818"/>
                </a:solidFill>
                <a:effectLst/>
                <a:uLnTx/>
                <a:uFillTx/>
                <a:latin typeface="Arial"/>
                <a:ea typeface="+mn-ea"/>
                <a:cs typeface="+mn-cs"/>
              </a:rPr>
              <a:t>Southern Pipeline (SPL)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43-mile pipeline system to Colorado River Aqueduct (CRA)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Potential future pipeline development through Morongo Valley for groundwater recharge /storage</a:t>
            </a:r>
          </a:p>
        </p:txBody>
      </p:sp>
      <p:cxnSp>
        <p:nvCxnSpPr>
          <p:cNvPr id="33" name="Straight Arrow Connector 32">
            <a:extLst>
              <a:ext uri="{FF2B5EF4-FFF2-40B4-BE49-F238E27FC236}">
                <a16:creationId xmlns:a16="http://schemas.microsoft.com/office/drawing/2014/main" id="{0B4C0D93-7FC9-9879-F5C1-BA1B553E38B4}"/>
              </a:ext>
            </a:extLst>
          </p:cNvPr>
          <p:cNvCxnSpPr>
            <a:cxnSpLocks/>
          </p:cNvCxnSpPr>
          <p:nvPr/>
        </p:nvCxnSpPr>
        <p:spPr>
          <a:xfrm flipH="1" flipV="1">
            <a:off x="6055346" y="3180585"/>
            <a:ext cx="1226874" cy="359431"/>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6E687EEC-BA2E-ED1A-87BE-8E8ECF213363}"/>
              </a:ext>
            </a:extLst>
          </p:cNvPr>
          <p:cNvSpPr/>
          <p:nvPr/>
        </p:nvSpPr>
        <p:spPr>
          <a:xfrm rot="921383">
            <a:off x="4665540" y="2906344"/>
            <a:ext cx="3718422" cy="1010724"/>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Oval 12">
            <a:extLst>
              <a:ext uri="{FF2B5EF4-FFF2-40B4-BE49-F238E27FC236}">
                <a16:creationId xmlns:a16="http://schemas.microsoft.com/office/drawing/2014/main" id="{562AC879-868A-5C20-D6EA-971ECC991C50}"/>
              </a:ext>
            </a:extLst>
          </p:cNvPr>
          <p:cNvSpPr/>
          <p:nvPr/>
        </p:nvSpPr>
        <p:spPr>
          <a:xfrm rot="17498848">
            <a:off x="3727531" y="3129413"/>
            <a:ext cx="2257041" cy="110825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Oval 15">
            <a:extLst>
              <a:ext uri="{FF2B5EF4-FFF2-40B4-BE49-F238E27FC236}">
                <a16:creationId xmlns:a16="http://schemas.microsoft.com/office/drawing/2014/main" id="{33835409-D3A5-5885-15E7-C0DA95F207E3}"/>
              </a:ext>
            </a:extLst>
          </p:cNvPr>
          <p:cNvSpPr/>
          <p:nvPr/>
        </p:nvSpPr>
        <p:spPr>
          <a:xfrm rot="467904">
            <a:off x="736185" y="2262822"/>
            <a:ext cx="4901088" cy="1049733"/>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Oval 25">
            <a:extLst>
              <a:ext uri="{FF2B5EF4-FFF2-40B4-BE49-F238E27FC236}">
                <a16:creationId xmlns:a16="http://schemas.microsoft.com/office/drawing/2014/main" id="{F2F8BB4E-266C-12C7-3E52-39FFF5E43170}"/>
              </a:ext>
            </a:extLst>
          </p:cNvPr>
          <p:cNvSpPr/>
          <p:nvPr/>
        </p:nvSpPr>
        <p:spPr>
          <a:xfrm rot="2123701">
            <a:off x="7545810" y="3927306"/>
            <a:ext cx="2139308" cy="926888"/>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48" name="Straight Arrow Connector 47">
            <a:extLst>
              <a:ext uri="{FF2B5EF4-FFF2-40B4-BE49-F238E27FC236}">
                <a16:creationId xmlns:a16="http://schemas.microsoft.com/office/drawing/2014/main" id="{C25025A0-A66E-90A9-D990-BF4958AF9BA5}"/>
              </a:ext>
            </a:extLst>
          </p:cNvPr>
          <p:cNvCxnSpPr>
            <a:cxnSpLocks/>
          </p:cNvCxnSpPr>
          <p:nvPr/>
        </p:nvCxnSpPr>
        <p:spPr>
          <a:xfrm>
            <a:off x="3495519" y="2699608"/>
            <a:ext cx="955054" cy="98713"/>
          </a:xfrm>
          <a:prstGeom prst="straightConnector1">
            <a:avLst/>
          </a:prstGeom>
          <a:ln w="25400">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78E1E40C-6A4B-10BE-5695-8234AA6BF7A0}"/>
              </a:ext>
            </a:extLst>
          </p:cNvPr>
          <p:cNvCxnSpPr>
            <a:cxnSpLocks/>
          </p:cNvCxnSpPr>
          <p:nvPr/>
        </p:nvCxnSpPr>
        <p:spPr>
          <a:xfrm>
            <a:off x="8298329" y="4429229"/>
            <a:ext cx="531908" cy="455563"/>
          </a:xfrm>
          <a:prstGeom prst="straightConnector1">
            <a:avLst/>
          </a:prstGeom>
          <a:ln w="25400">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3A1D0E8-F8E3-B4D8-D5AA-4F1E2F9FBC61}"/>
              </a:ext>
            </a:extLst>
          </p:cNvPr>
          <p:cNvCxnSpPr>
            <a:cxnSpLocks/>
          </p:cNvCxnSpPr>
          <p:nvPr/>
        </p:nvCxnSpPr>
        <p:spPr>
          <a:xfrm flipV="1">
            <a:off x="4525163" y="3532995"/>
            <a:ext cx="394620" cy="551868"/>
          </a:xfrm>
          <a:prstGeom prst="straightConnector1">
            <a:avLst/>
          </a:prstGeom>
          <a:ln w="25400">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05A62B7A-15D6-8BCA-C0D0-80255ADDF0B2}"/>
              </a:ext>
            </a:extLst>
          </p:cNvPr>
          <p:cNvCxnSpPr>
            <a:cxnSpLocks/>
          </p:cNvCxnSpPr>
          <p:nvPr/>
        </p:nvCxnSpPr>
        <p:spPr>
          <a:xfrm>
            <a:off x="8583587" y="4290791"/>
            <a:ext cx="479808" cy="409736"/>
          </a:xfrm>
          <a:prstGeom prst="straightConnector1">
            <a:avLst/>
          </a:prstGeom>
          <a:ln w="25400">
            <a:solidFill>
              <a:schemeClr val="bg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BE15F347-3634-7A24-12C3-5FDC75C86375}"/>
              </a:ext>
            </a:extLst>
          </p:cNvPr>
          <p:cNvSpPr/>
          <p:nvPr/>
        </p:nvSpPr>
        <p:spPr>
          <a:xfrm>
            <a:off x="7972666" y="2535879"/>
            <a:ext cx="1981462" cy="1251609"/>
          </a:xfrm>
          <a:prstGeom prst="ellipse">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12818"/>
                </a:solidFill>
                <a:effectLst/>
                <a:uLnTx/>
                <a:uFillTx/>
                <a:latin typeface="Arial" panose="020B0604020202020204" pitchFamily="34" charset="0"/>
                <a:ea typeface="+mn-ea"/>
                <a:cs typeface="Arial" panose="020B0604020202020204" pitchFamily="34" charset="0"/>
              </a:rPr>
              <a:t>Mojave Groundwater Bank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12818"/>
                </a:solidFill>
                <a:effectLst/>
                <a:uLnTx/>
                <a:uFillTx/>
                <a:latin typeface="Arial" panose="020B0604020202020204" pitchFamily="34" charset="0"/>
                <a:ea typeface="+mn-ea"/>
                <a:cs typeface="Arial" panose="020B0604020202020204" pitchFamily="34" charset="0"/>
              </a:rPr>
              <a:t>Hydrogen / Solar</a:t>
            </a:r>
          </a:p>
        </p:txBody>
      </p:sp>
      <p:cxnSp>
        <p:nvCxnSpPr>
          <p:cNvPr id="59" name="Straight Arrow Connector 58">
            <a:extLst>
              <a:ext uri="{FF2B5EF4-FFF2-40B4-BE49-F238E27FC236}">
                <a16:creationId xmlns:a16="http://schemas.microsoft.com/office/drawing/2014/main" id="{2092B84A-80FB-122D-F997-4B81DFA3DA7F}"/>
              </a:ext>
            </a:extLst>
          </p:cNvPr>
          <p:cNvCxnSpPr>
            <a:cxnSpLocks/>
          </p:cNvCxnSpPr>
          <p:nvPr/>
        </p:nvCxnSpPr>
        <p:spPr>
          <a:xfrm>
            <a:off x="2139553" y="2531350"/>
            <a:ext cx="687172" cy="77128"/>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C221859-FA83-5080-3EE2-D09D90291D32}"/>
              </a:ext>
            </a:extLst>
          </p:cNvPr>
          <p:cNvSpPr/>
          <p:nvPr/>
        </p:nvSpPr>
        <p:spPr>
          <a:xfrm rot="19490780">
            <a:off x="5694066" y="4106769"/>
            <a:ext cx="2833567" cy="89364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63" name="Straight Arrow Connector 62">
            <a:extLst>
              <a:ext uri="{FF2B5EF4-FFF2-40B4-BE49-F238E27FC236}">
                <a16:creationId xmlns:a16="http://schemas.microsoft.com/office/drawing/2014/main" id="{1CC700E9-D01C-8F70-5253-57FCD1EB9A77}"/>
              </a:ext>
            </a:extLst>
          </p:cNvPr>
          <p:cNvCxnSpPr>
            <a:cxnSpLocks/>
          </p:cNvCxnSpPr>
          <p:nvPr/>
        </p:nvCxnSpPr>
        <p:spPr>
          <a:xfrm flipH="1">
            <a:off x="6887172" y="4404157"/>
            <a:ext cx="546020" cy="278417"/>
          </a:xfrm>
          <a:prstGeom prst="straightConnector1">
            <a:avLst/>
          </a:prstGeom>
          <a:ln w="25400">
            <a:solidFill>
              <a:schemeClr val="bg1"/>
            </a:solidFill>
            <a:tailEnd type="triangle" w="lg" len="lg"/>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E3B1A10-A8B8-7C03-0540-02154CE8AA22}"/>
              </a:ext>
            </a:extLst>
          </p:cNvPr>
          <p:cNvSpPr txBox="1"/>
          <p:nvPr/>
        </p:nvSpPr>
        <p:spPr>
          <a:xfrm>
            <a:off x="2509052" y="5226784"/>
            <a:ext cx="2975617" cy="1446550"/>
          </a:xfrm>
          <a:prstGeom prst="rect">
            <a:avLst/>
          </a:prstGeom>
          <a:solidFill>
            <a:schemeClr val="bg1"/>
          </a:solid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12818"/>
                </a:solidFill>
                <a:effectLst/>
                <a:uLnTx/>
                <a:uFillTx/>
                <a:latin typeface="Arial"/>
                <a:ea typeface="+mn-ea"/>
                <a:cs typeface="+mn-cs"/>
              </a:rPr>
              <a:t>San Bernardino Valley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12818"/>
                </a:solidFill>
                <a:effectLst/>
                <a:uLnTx/>
                <a:uFillTx/>
                <a:latin typeface="Arial"/>
                <a:ea typeface="+mn-ea"/>
                <a:cs typeface="+mn-cs"/>
              </a:rPr>
              <a:t>Fontana / Rialto / Cucamonga </a:t>
            </a:r>
            <a:endParaRPr kumimoji="0" lang="en-US" sz="1400" b="0" i="0" u="none" strike="noStrike" kern="1200" cap="none" spc="0" normalizeH="0" baseline="0" noProof="0" dirty="0">
              <a:ln>
                <a:noFill/>
              </a:ln>
              <a:solidFill>
                <a:srgbClr val="512818"/>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Advanced treatment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Groundwater recharge / storage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Cactus Basin Recharge – Perchlorate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Chino Basin Program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Local distribution pipelines</a:t>
            </a:r>
          </a:p>
        </p:txBody>
      </p:sp>
      <p:sp>
        <p:nvSpPr>
          <p:cNvPr id="78" name="TextBox 77">
            <a:extLst>
              <a:ext uri="{FF2B5EF4-FFF2-40B4-BE49-F238E27FC236}">
                <a16:creationId xmlns:a16="http://schemas.microsoft.com/office/drawing/2014/main" id="{B4AAD865-8307-DA48-009A-74F58A2AB8E5}"/>
              </a:ext>
            </a:extLst>
          </p:cNvPr>
          <p:cNvSpPr txBox="1"/>
          <p:nvPr/>
        </p:nvSpPr>
        <p:spPr>
          <a:xfrm>
            <a:off x="3640943" y="253355"/>
            <a:ext cx="4828805" cy="338554"/>
          </a:xfrm>
          <a:prstGeom prst="rect">
            <a:avLst/>
          </a:prstGeom>
          <a:solidFill>
            <a:schemeClr val="bg1"/>
          </a:solid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AA3317"/>
                </a:solidFill>
                <a:effectLst/>
                <a:uLnTx/>
                <a:uFillTx/>
                <a:latin typeface="Arial"/>
                <a:ea typeface="+mn-ea"/>
                <a:cs typeface="+mn-cs"/>
              </a:rPr>
              <a:t>San Bernardino County One Water Projects</a:t>
            </a:r>
            <a:endParaRPr kumimoji="0" lang="en-US" sz="1600" b="0" i="0" u="none" strike="noStrike" kern="1200" cap="none" spc="0" normalizeH="0" baseline="0" noProof="0" dirty="0">
              <a:ln>
                <a:noFill/>
              </a:ln>
              <a:solidFill>
                <a:srgbClr val="AA3317"/>
              </a:solidFill>
              <a:effectLst/>
              <a:uLnTx/>
              <a:uFillTx/>
              <a:latin typeface="Arial"/>
              <a:ea typeface="+mn-ea"/>
              <a:cs typeface="+mn-cs"/>
            </a:endParaRPr>
          </a:p>
        </p:txBody>
      </p:sp>
      <p:sp>
        <p:nvSpPr>
          <p:cNvPr id="2" name="TextBox 1">
            <a:extLst>
              <a:ext uri="{FF2B5EF4-FFF2-40B4-BE49-F238E27FC236}">
                <a16:creationId xmlns:a16="http://schemas.microsoft.com/office/drawing/2014/main" id="{AEB21CE3-7650-C249-777D-F21BF383E4B3}"/>
              </a:ext>
            </a:extLst>
          </p:cNvPr>
          <p:cNvSpPr txBox="1"/>
          <p:nvPr/>
        </p:nvSpPr>
        <p:spPr>
          <a:xfrm>
            <a:off x="1460329" y="3120524"/>
            <a:ext cx="2651703" cy="1415772"/>
          </a:xfrm>
          <a:prstGeom prst="rect">
            <a:avLst/>
          </a:prstGeom>
          <a:solidFill>
            <a:schemeClr val="bg1"/>
          </a:solidFill>
          <a:ln w="28575">
            <a:solidFill>
              <a:schemeClr val="tx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12818"/>
                </a:solidFill>
                <a:effectLst/>
                <a:uLnTx/>
                <a:uFillTx/>
                <a:latin typeface="Arial"/>
                <a:ea typeface="+mn-ea"/>
                <a:cs typeface="+mn-cs"/>
              </a:rPr>
              <a:t>VVWRA One Water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New recharge basins; stormwater capture, &amp; groundwater storage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Groundwater Treatment (Nitrates, Perchlorates, PFAS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MRP South flow to East Branch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512818"/>
                </a:solidFill>
                <a:effectLst/>
                <a:uLnTx/>
                <a:uFillTx/>
                <a:latin typeface="Arial"/>
                <a:ea typeface="+mn-ea"/>
                <a:cs typeface="+mn-cs"/>
              </a:rPr>
              <a:t>Expanded recycling / distribution</a:t>
            </a:r>
          </a:p>
        </p:txBody>
      </p:sp>
      <p:pic>
        <p:nvPicPr>
          <p:cNvPr id="3" name="Picture 2">
            <a:extLst>
              <a:ext uri="{FF2B5EF4-FFF2-40B4-BE49-F238E27FC236}">
                <a16:creationId xmlns:a16="http://schemas.microsoft.com/office/drawing/2014/main" id="{1CB2E2DF-DEA2-947B-D89A-70C0BDAAA6E6}"/>
              </a:ext>
            </a:extLst>
          </p:cNvPr>
          <p:cNvPicPr>
            <a:picLocks noChangeAspect="1"/>
          </p:cNvPicPr>
          <p:nvPr/>
        </p:nvPicPr>
        <p:blipFill>
          <a:blip r:embed="rId8"/>
          <a:stretch>
            <a:fillRect/>
          </a:stretch>
        </p:blipFill>
        <p:spPr>
          <a:xfrm>
            <a:off x="7720581" y="4121959"/>
            <a:ext cx="482108" cy="455562"/>
          </a:xfrm>
          <a:prstGeom prst="rect">
            <a:avLst/>
          </a:prstGeom>
          <a:solidFill>
            <a:schemeClr val="bg2"/>
          </a:solidFill>
        </p:spPr>
      </p:pic>
    </p:spTree>
    <p:extLst>
      <p:ext uri="{BB962C8B-B14F-4D97-AF65-F5344CB8AC3E}">
        <p14:creationId xmlns:p14="http://schemas.microsoft.com/office/powerpoint/2010/main" val="967669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CDE58C-FE12-B6C6-51B5-6A4178023A62}"/>
              </a:ext>
            </a:extLst>
          </p:cNvPr>
          <p:cNvSpPr/>
          <p:nvPr/>
        </p:nvSpPr>
        <p:spPr>
          <a:xfrm>
            <a:off x="193431" y="5738446"/>
            <a:ext cx="1172307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7">
            <a:extLst>
              <a:ext uri="{FF2B5EF4-FFF2-40B4-BE49-F238E27FC236}">
                <a16:creationId xmlns:a16="http://schemas.microsoft.com/office/drawing/2014/main" id="{1766BC39-4B81-0AFB-C611-0FB7AE35AA18}"/>
              </a:ext>
            </a:extLst>
          </p:cNvPr>
          <p:cNvGraphicFramePr>
            <a:graphicFrameLocks noGrp="1"/>
          </p:cNvGraphicFramePr>
          <p:nvPr/>
        </p:nvGraphicFramePr>
        <p:xfrm>
          <a:off x="219456" y="810768"/>
          <a:ext cx="11686399" cy="5654912"/>
        </p:xfrm>
        <a:graphic>
          <a:graphicData uri="http://schemas.openxmlformats.org/drawingml/2006/table">
            <a:tbl>
              <a:tblPr firstRow="1" bandRow="1">
                <a:tableStyleId>{1E171933-4619-4E11-9A3F-F7608DF75F80}</a:tableStyleId>
              </a:tblPr>
              <a:tblGrid>
                <a:gridCol w="2523743">
                  <a:extLst>
                    <a:ext uri="{9D8B030D-6E8A-4147-A177-3AD203B41FA5}">
                      <a16:colId xmlns:a16="http://schemas.microsoft.com/office/drawing/2014/main" val="3950405889"/>
                    </a:ext>
                  </a:extLst>
                </a:gridCol>
                <a:gridCol w="1662165">
                  <a:extLst>
                    <a:ext uri="{9D8B030D-6E8A-4147-A177-3AD203B41FA5}">
                      <a16:colId xmlns:a16="http://schemas.microsoft.com/office/drawing/2014/main" val="283417157"/>
                    </a:ext>
                  </a:extLst>
                </a:gridCol>
                <a:gridCol w="7500491">
                  <a:extLst>
                    <a:ext uri="{9D8B030D-6E8A-4147-A177-3AD203B41FA5}">
                      <a16:colId xmlns:a16="http://schemas.microsoft.com/office/drawing/2014/main" val="3471182449"/>
                    </a:ext>
                  </a:extLst>
                </a:gridCol>
              </a:tblGrid>
              <a:tr h="261038">
                <a:tc>
                  <a:txBody>
                    <a:bodyPr/>
                    <a:lstStyle/>
                    <a:p>
                      <a:r>
                        <a:rPr lang="en-US" sz="1200" dirty="0"/>
                        <a:t>Environmental Review</a:t>
                      </a:r>
                    </a:p>
                  </a:txBody>
                  <a:tcPr>
                    <a:lnL w="12700">
                      <a:solidFill>
                        <a:schemeClr val="bg1"/>
                      </a:solidFill>
                    </a:lnL>
                    <a:lnT w="12700">
                      <a:solidFill>
                        <a:schemeClr val="bg1"/>
                      </a:solidFill>
                    </a:lnT>
                    <a:lnB w="12700">
                      <a:solidFill>
                        <a:schemeClr val="bg1"/>
                      </a:solidFill>
                    </a:lnB>
                    <a:solidFill>
                      <a:schemeClr val="accent1"/>
                    </a:solidFill>
                  </a:tcPr>
                </a:tc>
                <a:tc>
                  <a:txBody>
                    <a:bodyPr/>
                    <a:lstStyle/>
                    <a:p>
                      <a:r>
                        <a:rPr lang="en-US" sz="1200" dirty="0"/>
                        <a:t>Lead / Agencies</a:t>
                      </a:r>
                    </a:p>
                  </a:txBody>
                  <a:tcPr>
                    <a:lnT w="12700">
                      <a:solidFill>
                        <a:schemeClr val="bg1"/>
                      </a:solidFill>
                    </a:lnT>
                    <a:lnB w="12700">
                      <a:solidFill>
                        <a:schemeClr val="bg1"/>
                      </a:solidFill>
                    </a:lnB>
                    <a:solidFill>
                      <a:schemeClr val="accent1"/>
                    </a:solidFill>
                  </a:tcPr>
                </a:tc>
                <a:tc>
                  <a:txBody>
                    <a:bodyPr/>
                    <a:lstStyle/>
                    <a:p>
                      <a:r>
                        <a:rPr lang="en-US" sz="1200" dirty="0"/>
                        <a:t>Decision</a:t>
                      </a:r>
                    </a:p>
                  </a:txBody>
                  <a:tcPr>
                    <a:lnR w="12700">
                      <a:solidFill>
                        <a:schemeClr val="bg1"/>
                      </a:solidFill>
                    </a:lnR>
                    <a:lnT w="12700">
                      <a:solidFill>
                        <a:schemeClr val="bg1"/>
                      </a:solidFill>
                    </a:lnT>
                    <a:lnB w="12700">
                      <a:solidFill>
                        <a:schemeClr val="bg1"/>
                      </a:solidFill>
                    </a:lnB>
                    <a:solidFill>
                      <a:schemeClr val="accent1"/>
                    </a:solidFill>
                  </a:tcPr>
                </a:tc>
                <a:extLst>
                  <a:ext uri="{0D108BD9-81ED-4DB2-BD59-A6C34878D82A}">
                    <a16:rowId xmlns:a16="http://schemas.microsoft.com/office/drawing/2014/main" val="4103156805"/>
                  </a:ext>
                </a:extLst>
              </a:tr>
              <a:tr h="4220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rPr>
                        <a:t>1985 All American Pipeline EIS/EIR</a:t>
                      </a:r>
                    </a:p>
                  </a:txBody>
                  <a:tcPr>
                    <a:lnL w="12700">
                      <a:solidFill>
                        <a:schemeClr val="bg1"/>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rPr>
                        <a:t>BLM &amp; Cal. State Lands Comm.</a:t>
                      </a:r>
                    </a:p>
                  </a:txBody>
                  <a:tcPr>
                    <a:lnL w="12700">
                      <a:solidFill>
                        <a:schemeClr val="accent1">
                          <a:lumMod val="20000"/>
                          <a:lumOff val="80000"/>
                        </a:schemeClr>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r>
                        <a:rPr lang="en-US" sz="1050" dirty="0">
                          <a:solidFill>
                            <a:schemeClr val="tx1"/>
                          </a:solidFill>
                        </a:rPr>
                        <a:t>Extensive environmental analysis supported approval of 1,200-mile buried pipeline to transport crude oil from California to Texas.  The pipeline was subsequently sold to EPNG and converted to gas in 2002.</a:t>
                      </a:r>
                    </a:p>
                  </a:txBody>
                  <a:tcPr>
                    <a:lnL w="12700">
                      <a:solidFill>
                        <a:schemeClr val="accent1">
                          <a:lumMod val="20000"/>
                          <a:lumOff val="80000"/>
                        </a:schemeClr>
                      </a:solidFill>
                    </a:lnL>
                    <a:lnR w="12700">
                      <a:solidFill>
                        <a:schemeClr val="bg1"/>
                      </a:solidFill>
                    </a:lnR>
                    <a:lnT w="12700">
                      <a:solidFill>
                        <a:schemeClr val="bg1"/>
                      </a:solidFill>
                    </a:lnT>
                    <a:lnB w="12700">
                      <a:solidFill>
                        <a:schemeClr val="bg1"/>
                      </a:solidFill>
                    </a:lnB>
                    <a:solidFill>
                      <a:schemeClr val="bg1"/>
                    </a:solidFill>
                  </a:tcPr>
                </a:tc>
                <a:extLst>
                  <a:ext uri="{0D108BD9-81ED-4DB2-BD59-A6C34878D82A}">
                    <a16:rowId xmlns:a16="http://schemas.microsoft.com/office/drawing/2014/main" val="2579545529"/>
                  </a:ext>
                </a:extLst>
              </a:tr>
              <a:tr h="4325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rPr>
                        <a:t>1993 Cadiz Valley Agricultural Development EIR</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rPr>
                        <a:t>San Bernardino County</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tc>
                  <a:txBody>
                    <a:bodyPr/>
                    <a:lstStyle/>
                    <a:p>
                      <a:r>
                        <a:rPr lang="en-US" sz="1050">
                          <a:solidFill>
                            <a:schemeClr val="tx1"/>
                          </a:solidFill>
                        </a:rPr>
                        <a:t>Extensive environmental analysis supported permit for &lt;50,000 acre-feet per year (AFY) groundwater to support agricultural development.  </a:t>
                      </a:r>
                      <a:r>
                        <a:rPr lang="en-US" sz="1050" b="0">
                          <a:solidFill>
                            <a:schemeClr val="tx1"/>
                          </a:solidFill>
                        </a:rPr>
                        <a:t>Finding of</a:t>
                      </a:r>
                      <a:r>
                        <a:rPr lang="en-US" sz="1050" b="1">
                          <a:solidFill>
                            <a:schemeClr val="tx1"/>
                          </a:solidFill>
                        </a:rPr>
                        <a:t> no significant environmental impacts.</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extLst>
                  <a:ext uri="{0D108BD9-81ED-4DB2-BD59-A6C34878D82A}">
                    <a16:rowId xmlns:a16="http://schemas.microsoft.com/office/drawing/2014/main" val="2496854319"/>
                  </a:ext>
                </a:extLst>
              </a:tr>
              <a:tr h="590843">
                <a:tc>
                  <a:txBody>
                    <a:bodyPr/>
                    <a:lstStyle/>
                    <a:p>
                      <a:r>
                        <a:rPr lang="en-US" sz="1050">
                          <a:solidFill>
                            <a:schemeClr val="tx1"/>
                          </a:solidFill>
                        </a:rPr>
                        <a:t>1999-2002 </a:t>
                      </a:r>
                      <a:r>
                        <a:rPr lang="en-US" sz="1050" kern="1200">
                          <a:solidFill>
                            <a:schemeClr val="tx1"/>
                          </a:solidFill>
                          <a:effectLst/>
                        </a:rPr>
                        <a:t>Cadiz Groundwater Storage and Dry-Year Supply Program EIS/EIR</a:t>
                      </a:r>
                      <a:endParaRPr lang="en-US" sz="1050">
                        <a:solidFill>
                          <a:schemeClr val="tx1"/>
                        </a:solidFill>
                      </a:endParaRPr>
                    </a:p>
                  </a:txBody>
                  <a:tcPr>
                    <a:lnL w="12700">
                      <a:solidFill>
                        <a:schemeClr val="bg1"/>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r>
                        <a:rPr lang="en-US" sz="1050">
                          <a:solidFill>
                            <a:schemeClr val="tx1"/>
                          </a:solidFill>
                        </a:rPr>
                        <a:t>BLM &amp; Metro. Water District of S. Cal.</a:t>
                      </a:r>
                    </a:p>
                  </a:txBody>
                  <a:tcPr>
                    <a:lnL w="12700">
                      <a:solidFill>
                        <a:schemeClr val="accent1">
                          <a:lumMod val="20000"/>
                          <a:lumOff val="80000"/>
                        </a:schemeClr>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r>
                        <a:rPr lang="en-US" sz="1050">
                          <a:solidFill>
                            <a:schemeClr val="tx1"/>
                          </a:solidFill>
                        </a:rPr>
                        <a:t>Extensive environmental analysis / public comment supported amendment of California Desert Conservation Area Plan and authorization of a ROW for new pipeline to convey water from Cadiz to Colorado River Aqueduct. The ROD concludes the water project and </a:t>
                      </a:r>
                      <a:r>
                        <a:rPr lang="en-US" sz="1050" b="0">
                          <a:solidFill>
                            <a:schemeClr val="tx1"/>
                          </a:solidFill>
                        </a:rPr>
                        <a:t>Groundwater Monitoring and Management Plan will result in </a:t>
                      </a:r>
                      <a:r>
                        <a:rPr lang="en-US" sz="1050" b="1">
                          <a:solidFill>
                            <a:schemeClr val="tx1"/>
                          </a:solidFill>
                        </a:rPr>
                        <a:t>no significant environmental impacts</a:t>
                      </a:r>
                      <a:r>
                        <a:rPr lang="en-US" sz="1050">
                          <a:solidFill>
                            <a:schemeClr val="tx1"/>
                          </a:solidFill>
                        </a:rPr>
                        <a:t>.</a:t>
                      </a:r>
                    </a:p>
                  </a:txBody>
                  <a:tcPr>
                    <a:lnL w="12700">
                      <a:solidFill>
                        <a:schemeClr val="accent1">
                          <a:lumMod val="20000"/>
                          <a:lumOff val="80000"/>
                        </a:schemeClr>
                      </a:solidFill>
                    </a:lnL>
                    <a:lnR w="12700">
                      <a:solidFill>
                        <a:schemeClr val="bg1"/>
                      </a:solidFill>
                    </a:lnR>
                    <a:lnT w="12700">
                      <a:solidFill>
                        <a:schemeClr val="bg1"/>
                      </a:solidFill>
                    </a:lnT>
                    <a:lnB w="12700">
                      <a:solidFill>
                        <a:schemeClr val="bg1"/>
                      </a:solidFill>
                    </a:lnB>
                    <a:solidFill>
                      <a:schemeClr val="bg1"/>
                    </a:solidFill>
                  </a:tcPr>
                </a:tc>
                <a:extLst>
                  <a:ext uri="{0D108BD9-81ED-4DB2-BD59-A6C34878D82A}">
                    <a16:rowId xmlns:a16="http://schemas.microsoft.com/office/drawing/2014/main" val="1206666810"/>
                  </a:ext>
                </a:extLst>
              </a:tr>
              <a:tr h="411479">
                <a:tc>
                  <a:txBody>
                    <a:bodyPr/>
                    <a:lstStyle/>
                    <a:p>
                      <a:r>
                        <a:rPr lang="en-US" sz="1050">
                          <a:solidFill>
                            <a:schemeClr val="tx1"/>
                          </a:solidFill>
                        </a:rPr>
                        <a:t>2005 All American Pipeline Conversion EA/EIR</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a:solidFill>
                            <a:schemeClr val="tx1"/>
                          </a:solidFill>
                        </a:rPr>
                        <a:t>BLM &amp; Cal. State Lands Comm.</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tc>
                  <a:txBody>
                    <a:bodyPr/>
                    <a:lstStyle/>
                    <a:p>
                      <a:r>
                        <a:rPr lang="en-US" sz="1050">
                          <a:solidFill>
                            <a:schemeClr val="tx1"/>
                          </a:solidFill>
                        </a:rPr>
                        <a:t>Extensive environmental analysis, resulting in a finding of </a:t>
                      </a:r>
                      <a:r>
                        <a:rPr lang="en-US" sz="1050" b="1">
                          <a:solidFill>
                            <a:schemeClr val="tx1"/>
                          </a:solidFill>
                        </a:rPr>
                        <a:t>no significant environmental  impacts, </a:t>
                      </a:r>
                      <a:r>
                        <a:rPr lang="en-US" sz="1050">
                          <a:solidFill>
                            <a:schemeClr val="tx1"/>
                          </a:solidFill>
                        </a:rPr>
                        <a:t>approval of a ROW amendment converting El Paso Natural Gas pipeline from crude oil to natural gas.</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extLst>
                  <a:ext uri="{0D108BD9-81ED-4DB2-BD59-A6C34878D82A}">
                    <a16:rowId xmlns:a16="http://schemas.microsoft.com/office/drawing/2014/main" val="2768409131"/>
                  </a:ext>
                </a:extLst>
              </a:tr>
              <a:tr h="565582">
                <a:tc>
                  <a:txBody>
                    <a:bodyPr/>
                    <a:lstStyle/>
                    <a:p>
                      <a:r>
                        <a:rPr lang="en-US" sz="1050">
                          <a:solidFill>
                            <a:schemeClr val="tx1"/>
                          </a:solidFill>
                        </a:rPr>
                        <a:t>2011-2012 </a:t>
                      </a:r>
                      <a:r>
                        <a:rPr lang="en-US" sz="1050" kern="1200">
                          <a:solidFill>
                            <a:schemeClr val="tx1"/>
                          </a:solidFill>
                          <a:effectLst/>
                        </a:rPr>
                        <a:t>Cadiz Valley Water Conservation, Recovery, and Storage Project EIR</a:t>
                      </a:r>
                      <a:endParaRPr lang="en-US" sz="1050">
                        <a:solidFill>
                          <a:schemeClr val="tx1"/>
                        </a:solidFill>
                      </a:endParaRPr>
                    </a:p>
                  </a:txBody>
                  <a:tcPr>
                    <a:lnL w="12700">
                      <a:solidFill>
                        <a:schemeClr val="bg1"/>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r>
                        <a:rPr lang="en-US" sz="1050" kern="1200">
                          <a:solidFill>
                            <a:schemeClr val="tx1"/>
                          </a:solidFill>
                          <a:effectLst/>
                        </a:rPr>
                        <a:t>Santa Margarita Water District / San Bernardino County</a:t>
                      </a:r>
                    </a:p>
                  </a:txBody>
                  <a:tcPr>
                    <a:lnL w="12700">
                      <a:solidFill>
                        <a:schemeClr val="accent1">
                          <a:lumMod val="20000"/>
                          <a:lumOff val="80000"/>
                        </a:schemeClr>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r>
                        <a:rPr lang="en-US" sz="1050">
                          <a:solidFill>
                            <a:schemeClr val="tx1"/>
                          </a:solidFill>
                        </a:rPr>
                        <a:t>Comprehensive environmental analysis (2,937-page DEIR; 1,668-page FEIR) and public comment of the Cadiz Project concluded that the project would result in </a:t>
                      </a:r>
                      <a:r>
                        <a:rPr lang="en-US" sz="1050" b="1">
                          <a:solidFill>
                            <a:schemeClr val="tx1"/>
                          </a:solidFill>
                        </a:rPr>
                        <a:t>no significant environmental impacts</a:t>
                      </a:r>
                      <a:r>
                        <a:rPr lang="en-US" sz="1050">
                          <a:solidFill>
                            <a:schemeClr val="tx1"/>
                          </a:solidFill>
                        </a:rPr>
                        <a:t>. </a:t>
                      </a:r>
                    </a:p>
                  </a:txBody>
                  <a:tcPr>
                    <a:lnL w="12700">
                      <a:solidFill>
                        <a:schemeClr val="accent1">
                          <a:lumMod val="20000"/>
                          <a:lumOff val="80000"/>
                        </a:schemeClr>
                      </a:solidFill>
                    </a:lnL>
                    <a:lnR w="12700">
                      <a:solidFill>
                        <a:schemeClr val="bg1"/>
                      </a:solidFill>
                    </a:lnR>
                    <a:lnT w="12700">
                      <a:solidFill>
                        <a:schemeClr val="bg1"/>
                      </a:solidFill>
                    </a:lnT>
                    <a:lnB w="12700">
                      <a:solidFill>
                        <a:schemeClr val="bg1"/>
                      </a:solidFill>
                    </a:lnB>
                    <a:solidFill>
                      <a:schemeClr val="bg1"/>
                    </a:solidFill>
                  </a:tcPr>
                </a:tc>
                <a:extLst>
                  <a:ext uri="{0D108BD9-81ED-4DB2-BD59-A6C34878D82A}">
                    <a16:rowId xmlns:a16="http://schemas.microsoft.com/office/drawing/2014/main" val="3990927025"/>
                  </a:ext>
                </a:extLst>
              </a:tr>
              <a:tr h="725105">
                <a:tc>
                  <a:txBody>
                    <a:bodyPr/>
                    <a:lstStyle/>
                    <a:p>
                      <a:r>
                        <a:rPr lang="en-US" sz="1050">
                          <a:solidFill>
                            <a:schemeClr val="tx1"/>
                          </a:solidFill>
                        </a:rPr>
                        <a:t>2012 Groundwater Management, Monitoring, and Mitigation Plan For Cadiz Groundwater Conservation, Recovery and Storage Project</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tc>
                  <a:txBody>
                    <a:bodyPr/>
                    <a:lstStyle/>
                    <a:p>
                      <a:r>
                        <a:rPr lang="en-US" sz="1050">
                          <a:solidFill>
                            <a:schemeClr val="tx1"/>
                          </a:solidFill>
                        </a:rPr>
                        <a:t>San Bernardino County</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tc>
                  <a:txBody>
                    <a:bodyPr/>
                    <a:lstStyle/>
                    <a:p>
                      <a:r>
                        <a:rPr lang="en-US" sz="1050">
                          <a:solidFill>
                            <a:schemeClr val="tx1"/>
                          </a:solidFill>
                        </a:rPr>
                        <a:t>Extensive Groundwater Monitoring &amp; Management Plan provides binding measures that monitor and mitigate physical effects of the Project to ensure that Project will be conducted with </a:t>
                      </a:r>
                      <a:r>
                        <a:rPr lang="en-US" sz="1050" b="1">
                          <a:solidFill>
                            <a:schemeClr val="tx1"/>
                          </a:solidFill>
                        </a:rPr>
                        <a:t>no significant adverse impacts to critical resources and Undesirable Results</a:t>
                      </a:r>
                      <a:r>
                        <a:rPr lang="en-US" sz="1050">
                          <a:solidFill>
                            <a:schemeClr val="tx1"/>
                          </a:solidFill>
                        </a:rPr>
                        <a:t> attributable to the Project.  </a:t>
                      </a:r>
                    </a:p>
                  </a:txBody>
                  <a:tcPr>
                    <a:lnL w="12700">
                      <a:solidFill>
                        <a:schemeClr val="bg1"/>
                      </a:solidFill>
                    </a:lnL>
                    <a:lnR w="12700">
                      <a:solidFill>
                        <a:schemeClr val="bg1"/>
                      </a:solidFill>
                    </a:lnR>
                    <a:lnT w="12700">
                      <a:solidFill>
                        <a:schemeClr val="bg1"/>
                      </a:solidFill>
                    </a:lnT>
                    <a:lnB w="12700">
                      <a:solidFill>
                        <a:schemeClr val="bg1"/>
                      </a:solidFill>
                    </a:lnB>
                    <a:solidFill>
                      <a:schemeClr val="accent1">
                        <a:lumMod val="20000"/>
                        <a:lumOff val="80000"/>
                      </a:schemeClr>
                    </a:solidFill>
                  </a:tcPr>
                </a:tc>
                <a:extLst>
                  <a:ext uri="{0D108BD9-81ED-4DB2-BD59-A6C34878D82A}">
                    <a16:rowId xmlns:a16="http://schemas.microsoft.com/office/drawing/2014/main" val="1078190872"/>
                  </a:ext>
                </a:extLst>
              </a:tr>
              <a:tr h="672573">
                <a:tc>
                  <a:txBody>
                    <a:bodyPr/>
                    <a:lstStyle/>
                    <a:p>
                      <a:r>
                        <a:rPr lang="en-US" sz="1050">
                          <a:solidFill>
                            <a:schemeClr val="tx1"/>
                          </a:solidFill>
                        </a:rPr>
                        <a:t>2014, 2016 – 9 CEQA litigation cases filed challenging the EIR, GMMP, CEQA process</a:t>
                      </a:r>
                    </a:p>
                  </a:txBody>
                  <a:tcPr>
                    <a:lnL w="12700">
                      <a:solidFill>
                        <a:schemeClr val="bg1"/>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r>
                        <a:rPr lang="en-US" sz="1050">
                          <a:solidFill>
                            <a:schemeClr val="tx1"/>
                          </a:solidFill>
                        </a:rPr>
                        <a:t>Calif. Superior Court, Calif. Fourth District Court of Appeals</a:t>
                      </a:r>
                    </a:p>
                  </a:txBody>
                  <a:tcPr>
                    <a:lnL w="12700">
                      <a:solidFill>
                        <a:schemeClr val="accent1">
                          <a:lumMod val="20000"/>
                          <a:lumOff val="80000"/>
                        </a:schemeClr>
                      </a:solidFill>
                    </a:lnL>
                    <a:lnR w="12700">
                      <a:solidFill>
                        <a:schemeClr val="accent1">
                          <a:lumMod val="20000"/>
                          <a:lumOff val="80000"/>
                        </a:schemeClr>
                      </a:solidFill>
                    </a:lnR>
                    <a:lnT w="12700">
                      <a:solidFill>
                        <a:schemeClr val="bg1"/>
                      </a:solidFill>
                    </a:lnT>
                    <a:lnB w="12700">
                      <a:solidFill>
                        <a:schemeClr val="bg1"/>
                      </a:solidFill>
                    </a:lnB>
                    <a:solidFill>
                      <a:schemeClr val="bg1"/>
                    </a:solidFill>
                  </a:tcPr>
                </a:tc>
                <a:tc>
                  <a:txBody>
                    <a:bodyPr/>
                    <a:lstStyle/>
                    <a:p>
                      <a:r>
                        <a:rPr lang="en-US" sz="1050" kern="1200">
                          <a:solidFill>
                            <a:schemeClr val="tx1"/>
                          </a:solidFill>
                        </a:rPr>
                        <a:t>2014 Superior Court denies all claims brought by litigants NPCA, Sierra Club &amp; CBD et al and </a:t>
                      </a:r>
                      <a:r>
                        <a:rPr lang="en-US" sz="1050" b="1" kern="1200">
                          <a:solidFill>
                            <a:schemeClr val="tx1"/>
                          </a:solidFill>
                        </a:rPr>
                        <a:t>upholding the EIR, </a:t>
                      </a:r>
                      <a:r>
                        <a:rPr lang="en-US" sz="1050" kern="1200">
                          <a:solidFill>
                            <a:schemeClr val="tx1"/>
                          </a:solidFill>
                        </a:rPr>
                        <a:t>the groundwater management plan and jurisdiction of lead agencies. </a:t>
                      </a:r>
                      <a:br>
                        <a:rPr lang="en-US" sz="1050" kern="1200">
                          <a:solidFill>
                            <a:schemeClr val="tx1"/>
                          </a:solidFill>
                        </a:rPr>
                      </a:br>
                      <a:r>
                        <a:rPr lang="en-US" sz="1050" kern="1200">
                          <a:solidFill>
                            <a:schemeClr val="tx1"/>
                          </a:solidFill>
                        </a:rPr>
                        <a:t>2016 Appellate Court </a:t>
                      </a:r>
                      <a:r>
                        <a:rPr lang="en-US" sz="1050" b="1" kern="1200">
                          <a:solidFill>
                            <a:schemeClr val="tx1"/>
                          </a:solidFill>
                        </a:rPr>
                        <a:t>unanimously denies all claims by litigants </a:t>
                      </a:r>
                      <a:r>
                        <a:rPr lang="en-US" sz="1050" kern="1200">
                          <a:solidFill>
                            <a:schemeClr val="tx1"/>
                          </a:solidFill>
                        </a:rPr>
                        <a:t>and </a:t>
                      </a:r>
                      <a:r>
                        <a:rPr lang="en-US" sz="1050" b="0" kern="1200">
                          <a:solidFill>
                            <a:schemeClr val="tx1"/>
                          </a:solidFill>
                        </a:rPr>
                        <a:t>upholds all trial court decisions.</a:t>
                      </a:r>
                      <a:endParaRPr lang="en-US" sz="1050" b="0" kern="1200">
                        <a:solidFill>
                          <a:schemeClr val="tx1"/>
                        </a:solidFill>
                        <a:latin typeface="+mn-lt"/>
                        <a:ea typeface="+mn-ea"/>
                        <a:cs typeface="+mn-cs"/>
                      </a:endParaRPr>
                    </a:p>
                  </a:txBody>
                  <a:tcPr>
                    <a:lnL w="12700">
                      <a:solidFill>
                        <a:schemeClr val="accent1">
                          <a:lumMod val="20000"/>
                          <a:lumOff val="80000"/>
                        </a:schemeClr>
                      </a:solidFill>
                    </a:lnL>
                    <a:lnR w="12700">
                      <a:solidFill>
                        <a:schemeClr val="bg1"/>
                      </a:solidFill>
                    </a:lnR>
                    <a:lnT w="12700">
                      <a:solidFill>
                        <a:schemeClr val="bg1"/>
                      </a:solidFill>
                    </a:lnT>
                    <a:lnB w="12700">
                      <a:solidFill>
                        <a:schemeClr val="bg1"/>
                      </a:solidFill>
                    </a:lnB>
                    <a:solidFill>
                      <a:schemeClr val="bg1"/>
                    </a:solidFill>
                  </a:tcPr>
                </a:tc>
                <a:extLst>
                  <a:ext uri="{0D108BD9-81ED-4DB2-BD59-A6C34878D82A}">
                    <a16:rowId xmlns:a16="http://schemas.microsoft.com/office/drawing/2014/main" val="3127823616"/>
                  </a:ext>
                </a:extLst>
              </a:tr>
              <a:tr h="725105">
                <a:tc>
                  <a:txBody>
                    <a:bodyPr/>
                    <a:lstStyle/>
                    <a:p>
                      <a:r>
                        <a:rPr lang="en-US" sz="1050">
                          <a:solidFill>
                            <a:schemeClr val="tx1"/>
                          </a:solidFill>
                        </a:rPr>
                        <a:t>2019 Cadiz Valley Water Conservation, Recovery,  And Storage Project Addendum To The 2012 Environmental Impact Report</a:t>
                      </a:r>
                    </a:p>
                  </a:txBody>
                  <a:tcPr>
                    <a:lnL w="12700">
                      <a:solidFill>
                        <a:schemeClr val="bg1"/>
                      </a:solidFill>
                    </a:lnL>
                    <a:lnR w="12700">
                      <a:solidFill>
                        <a:schemeClr val="bg1"/>
                      </a:solidFill>
                    </a:lnR>
                    <a:lnT w="12700">
                      <a:solidFill>
                        <a:schemeClr val="bg1"/>
                      </a:solidFill>
                    </a:lnT>
                    <a:lnB w="0">
                      <a:noFill/>
                    </a:lnB>
                    <a:solidFill>
                      <a:schemeClr val="accent1">
                        <a:lumMod val="20000"/>
                        <a:lumOff val="80000"/>
                      </a:schemeClr>
                    </a:solidFill>
                  </a:tcPr>
                </a:tc>
                <a:tc>
                  <a:txBody>
                    <a:bodyPr/>
                    <a:lstStyle/>
                    <a:p>
                      <a:r>
                        <a:rPr lang="en-US" sz="1050">
                          <a:solidFill>
                            <a:schemeClr val="tx1"/>
                          </a:solidFill>
                        </a:rPr>
                        <a:t>Fenner Valley Water Authority</a:t>
                      </a:r>
                    </a:p>
                  </a:txBody>
                  <a:tcPr>
                    <a:lnL w="12700">
                      <a:solidFill>
                        <a:schemeClr val="bg1"/>
                      </a:solidFill>
                    </a:lnL>
                    <a:lnR w="12700">
                      <a:solidFill>
                        <a:schemeClr val="bg1"/>
                      </a:solidFill>
                    </a:lnR>
                    <a:lnT w="12700">
                      <a:solidFill>
                        <a:schemeClr val="bg1"/>
                      </a:solidFill>
                    </a:lnT>
                    <a:lnB w="0">
                      <a:noFill/>
                    </a:lnB>
                    <a:solidFill>
                      <a:schemeClr val="accent1">
                        <a:lumMod val="20000"/>
                        <a:lumOff val="80000"/>
                      </a:schemeClr>
                    </a:solidFill>
                  </a:tcPr>
                </a:tc>
                <a:tc>
                  <a:txBody>
                    <a:bodyPr/>
                    <a:lstStyle/>
                    <a:p>
                      <a:r>
                        <a:rPr lang="en-US" sz="1050">
                          <a:solidFill>
                            <a:schemeClr val="tx1"/>
                          </a:solidFill>
                        </a:rPr>
                        <a:t>Supplemental analysis including studies that were released since certification of the 2012 EIR relating to the local natural springs. The Addendum concludes there would be </a:t>
                      </a:r>
                      <a:r>
                        <a:rPr lang="en-US" sz="1050" b="1">
                          <a:solidFill>
                            <a:schemeClr val="tx1"/>
                          </a:solidFill>
                        </a:rPr>
                        <a:t>no significant environmental impacts </a:t>
                      </a:r>
                      <a:r>
                        <a:rPr lang="en-US" sz="1050">
                          <a:solidFill>
                            <a:schemeClr val="tx1"/>
                          </a:solidFill>
                        </a:rPr>
                        <a:t>to the natural springs.</a:t>
                      </a:r>
                    </a:p>
                  </a:txBody>
                  <a:tcPr>
                    <a:lnL w="12700">
                      <a:solidFill>
                        <a:schemeClr val="bg1"/>
                      </a:solidFill>
                    </a:lnL>
                    <a:lnR w="12700">
                      <a:solidFill>
                        <a:schemeClr val="bg1"/>
                      </a:solidFill>
                    </a:lnR>
                    <a:lnT w="12700">
                      <a:solidFill>
                        <a:schemeClr val="bg1"/>
                      </a:solidFill>
                    </a:lnT>
                    <a:lnB w="0">
                      <a:noFill/>
                    </a:lnB>
                    <a:solidFill>
                      <a:schemeClr val="accent1">
                        <a:lumMod val="20000"/>
                        <a:lumOff val="80000"/>
                      </a:schemeClr>
                    </a:solidFill>
                  </a:tcPr>
                </a:tc>
                <a:extLst>
                  <a:ext uri="{0D108BD9-81ED-4DB2-BD59-A6C34878D82A}">
                    <a16:rowId xmlns:a16="http://schemas.microsoft.com/office/drawing/2014/main" val="75960293"/>
                  </a:ext>
                </a:extLst>
              </a:tr>
              <a:tr h="406059">
                <a:tc>
                  <a:txBody>
                    <a:bodyPr/>
                    <a:lstStyle/>
                    <a:p>
                      <a:r>
                        <a:rPr lang="en-US" sz="1050">
                          <a:solidFill>
                            <a:schemeClr val="tx1"/>
                          </a:solidFill>
                        </a:rPr>
                        <a:t>2020 El Paso Natural Gas ROW Renewal </a:t>
                      </a:r>
                      <a:r>
                        <a:rPr lang="en-US" sz="1050" err="1">
                          <a:solidFill>
                            <a:schemeClr val="tx1"/>
                          </a:solidFill>
                        </a:rPr>
                        <a:t>CatEx</a:t>
                      </a:r>
                    </a:p>
                  </a:txBody>
                  <a:tcPr>
                    <a:lnL w="0">
                      <a:noFill/>
                    </a:lnL>
                    <a:lnR w="12700">
                      <a:solidFill>
                        <a:schemeClr val="accent1">
                          <a:lumMod val="20000"/>
                          <a:lumOff val="80000"/>
                        </a:schemeClr>
                      </a:solidFill>
                    </a:lnR>
                    <a:lnT w="0">
                      <a:noFill/>
                    </a:lnT>
                    <a:lnB w="0">
                      <a:noFill/>
                    </a:lnB>
                    <a:solidFill>
                      <a:schemeClr val="bg1"/>
                    </a:solidFill>
                  </a:tcPr>
                </a:tc>
                <a:tc>
                  <a:txBody>
                    <a:bodyPr/>
                    <a:lstStyle/>
                    <a:p>
                      <a:r>
                        <a:rPr lang="en-US" sz="1050">
                          <a:solidFill>
                            <a:schemeClr val="tx1"/>
                          </a:solidFill>
                        </a:rPr>
                        <a:t>BLM </a:t>
                      </a:r>
                    </a:p>
                  </a:txBody>
                  <a:tcPr>
                    <a:lnL w="12700">
                      <a:solidFill>
                        <a:schemeClr val="accent1">
                          <a:lumMod val="20000"/>
                          <a:lumOff val="80000"/>
                        </a:schemeClr>
                      </a:solidFill>
                    </a:lnL>
                    <a:lnR w="12700">
                      <a:solidFill>
                        <a:schemeClr val="accent1">
                          <a:lumMod val="20000"/>
                          <a:lumOff val="80000"/>
                        </a:schemeClr>
                      </a:solidFill>
                    </a:lnR>
                    <a:lnT w="0">
                      <a:noFill/>
                    </a:lnT>
                    <a:lnB w="0">
                      <a:noFill/>
                    </a:lnB>
                    <a:solidFill>
                      <a:schemeClr val="bg1"/>
                    </a:solidFill>
                  </a:tcPr>
                </a:tc>
                <a:tc>
                  <a:txBody>
                    <a:bodyPr/>
                    <a:lstStyle/>
                    <a:p>
                      <a:r>
                        <a:rPr lang="en-US" sz="1050">
                          <a:solidFill>
                            <a:schemeClr val="tx1"/>
                          </a:solidFill>
                        </a:rPr>
                        <a:t>5-year environmental review of renewal of El Paso Natural Gas pipeline ROW found </a:t>
                      </a:r>
                      <a:r>
                        <a:rPr lang="en-US" sz="1050" b="1">
                          <a:solidFill>
                            <a:schemeClr val="tx1"/>
                          </a:solidFill>
                        </a:rPr>
                        <a:t>no significant impacts. </a:t>
                      </a:r>
                    </a:p>
                  </a:txBody>
                  <a:tcPr>
                    <a:lnL w="12700">
                      <a:solidFill>
                        <a:schemeClr val="accent1">
                          <a:lumMod val="20000"/>
                          <a:lumOff val="80000"/>
                        </a:schemeClr>
                      </a:solidFill>
                    </a:lnL>
                    <a:lnR w="0">
                      <a:noFill/>
                    </a:lnR>
                    <a:lnT w="0">
                      <a:noFill/>
                    </a:lnT>
                    <a:lnB w="0">
                      <a:noFill/>
                    </a:lnB>
                    <a:solidFill>
                      <a:schemeClr val="bg1"/>
                    </a:solidFill>
                  </a:tcPr>
                </a:tc>
                <a:extLst>
                  <a:ext uri="{0D108BD9-81ED-4DB2-BD59-A6C34878D82A}">
                    <a16:rowId xmlns:a16="http://schemas.microsoft.com/office/drawing/2014/main" val="701290677"/>
                  </a:ext>
                </a:extLst>
              </a:tr>
              <a:tr h="406059">
                <a:tc>
                  <a:txBody>
                    <a:bodyPr/>
                    <a:lstStyle/>
                    <a:p>
                      <a:r>
                        <a:rPr lang="en-US" sz="1050">
                          <a:solidFill>
                            <a:schemeClr val="tx1"/>
                          </a:solidFill>
                        </a:rPr>
                        <a:t>2023 Assignment of EPNG ROW to Cadiz- </a:t>
                      </a:r>
                      <a:r>
                        <a:rPr lang="en-US" sz="1050" err="1">
                          <a:solidFill>
                            <a:schemeClr val="tx1"/>
                          </a:solidFill>
                        </a:rPr>
                        <a:t>CatEx</a:t>
                      </a:r>
                    </a:p>
                  </a:txBody>
                  <a:tcPr>
                    <a:lnL w="12700">
                      <a:solidFill>
                        <a:schemeClr val="bg1"/>
                      </a:solidFill>
                    </a:lnL>
                    <a:lnR w="12700">
                      <a:solidFill>
                        <a:schemeClr val="bg1"/>
                      </a:solidFill>
                    </a:lnR>
                    <a:lnT w="0">
                      <a:noFill/>
                    </a:lnT>
                    <a:lnB w="0">
                      <a:noFill/>
                    </a:lnB>
                    <a:solidFill>
                      <a:schemeClr val="accent1">
                        <a:lumMod val="20000"/>
                        <a:lumOff val="80000"/>
                      </a:schemeClr>
                    </a:solidFill>
                  </a:tcPr>
                </a:tc>
                <a:tc>
                  <a:txBody>
                    <a:bodyPr/>
                    <a:lstStyle/>
                    <a:p>
                      <a:r>
                        <a:rPr lang="en-US" sz="1050">
                          <a:solidFill>
                            <a:schemeClr val="tx1"/>
                          </a:solidFill>
                        </a:rPr>
                        <a:t>BLM</a:t>
                      </a:r>
                    </a:p>
                  </a:txBody>
                  <a:tcPr>
                    <a:lnL w="12700">
                      <a:solidFill>
                        <a:schemeClr val="bg1"/>
                      </a:solidFill>
                    </a:lnL>
                    <a:lnR w="12700">
                      <a:solidFill>
                        <a:schemeClr val="bg1"/>
                      </a:solidFill>
                    </a:lnR>
                    <a:lnT w="0">
                      <a:noFill/>
                    </a:lnT>
                    <a:lnB w="0">
                      <a:noFill/>
                    </a:lnB>
                    <a:solidFill>
                      <a:schemeClr val="accent1">
                        <a:lumMod val="20000"/>
                        <a:lumOff val="80000"/>
                      </a:schemeClr>
                    </a:solidFill>
                  </a:tcPr>
                </a:tc>
                <a:tc>
                  <a:txBody>
                    <a:bodyPr/>
                    <a:lstStyle/>
                    <a:p>
                      <a:r>
                        <a:rPr lang="en-US" sz="1050" dirty="0">
                          <a:solidFill>
                            <a:schemeClr val="tx1"/>
                          </a:solidFill>
                        </a:rPr>
                        <a:t>August 4, 2023, Proposed Decision 12-month environmental review of assignment of EPNG pipeline ROW to Cadiz found </a:t>
                      </a:r>
                      <a:r>
                        <a:rPr lang="en-US" sz="1050" b="1" dirty="0">
                          <a:solidFill>
                            <a:schemeClr val="tx1"/>
                          </a:solidFill>
                        </a:rPr>
                        <a:t>no significant environmental impacts</a:t>
                      </a:r>
                    </a:p>
                  </a:txBody>
                  <a:tcPr>
                    <a:lnL w="12700">
                      <a:solidFill>
                        <a:schemeClr val="bg1"/>
                      </a:solidFill>
                    </a:lnL>
                    <a:lnR w="12700">
                      <a:solidFill>
                        <a:schemeClr val="bg1"/>
                      </a:solidFill>
                    </a:lnR>
                    <a:lnT w="0">
                      <a:noFill/>
                    </a:lnT>
                    <a:lnB w="0">
                      <a:noFill/>
                    </a:lnB>
                    <a:solidFill>
                      <a:schemeClr val="accent1">
                        <a:lumMod val="20000"/>
                        <a:lumOff val="80000"/>
                      </a:schemeClr>
                    </a:solidFill>
                  </a:tcPr>
                </a:tc>
                <a:extLst>
                  <a:ext uri="{0D108BD9-81ED-4DB2-BD59-A6C34878D82A}">
                    <a16:rowId xmlns:a16="http://schemas.microsoft.com/office/drawing/2014/main" val="2361463278"/>
                  </a:ext>
                </a:extLst>
              </a:tr>
            </a:tbl>
          </a:graphicData>
        </a:graphic>
      </p:graphicFrame>
      <p:sp>
        <p:nvSpPr>
          <p:cNvPr id="3" name="Title 2">
            <a:extLst>
              <a:ext uri="{FF2B5EF4-FFF2-40B4-BE49-F238E27FC236}">
                <a16:creationId xmlns:a16="http://schemas.microsoft.com/office/drawing/2014/main" id="{F5C5B461-B01E-5073-7634-EB10220DCE3B}"/>
              </a:ext>
            </a:extLst>
          </p:cNvPr>
          <p:cNvSpPr txBox="1">
            <a:spLocks/>
          </p:cNvSpPr>
          <p:nvPr/>
        </p:nvSpPr>
        <p:spPr>
          <a:xfrm>
            <a:off x="198235" y="258781"/>
            <a:ext cx="11712005" cy="381220"/>
          </a:xfrm>
          <a:prstGeom prst="rect">
            <a:avLst/>
          </a:prstGeom>
          <a:solidFill>
            <a:schemeClr val="bg1"/>
          </a:solidFill>
          <a:ln>
            <a:solidFill>
              <a:schemeClr val="bg1"/>
            </a:solidFill>
          </a:ln>
        </p:spPr>
        <p:txBody>
          <a:bodyPr vert="horz" lIns="0" tIns="0" rIns="0" bIns="0" rtlCol="0" anchor="ctr">
            <a:noAutofit/>
          </a:bodyPr>
          <a:lstStyle>
            <a:lvl1pPr algn="l" defTabSz="914400" rtl="0" eaLnBrk="1" latinLnBrk="0" hangingPunct="1">
              <a:lnSpc>
                <a:spcPct val="90000"/>
              </a:lnSpc>
              <a:spcBef>
                <a:spcPct val="0"/>
              </a:spcBef>
              <a:buNone/>
              <a:defRPr sz="2600" b="1" i="0" kern="1200">
                <a:solidFill>
                  <a:srgbClr val="AA3317"/>
                </a:solidFill>
                <a:latin typeface="+mj-lt"/>
                <a:ea typeface="+mj-ea"/>
                <a:cs typeface="+mj-cs"/>
              </a:defRPr>
            </a:lvl1pPr>
          </a:lstStyle>
          <a:p>
            <a:pPr algn="ctr"/>
            <a:r>
              <a:rPr lang="en-US" sz="2000" dirty="0">
                <a:latin typeface="+mn-lt"/>
              </a:rPr>
              <a:t>30 years of COMPREHENSIVE environmental analysis under NEPA &amp; CEQA </a:t>
            </a:r>
            <a:endParaRPr lang="en-US" sz="2000" dirty="0">
              <a:latin typeface="+mn-lt"/>
              <a:ea typeface="Cambria"/>
            </a:endParaRPr>
          </a:p>
        </p:txBody>
      </p:sp>
    </p:spTree>
    <p:extLst>
      <p:ext uri="{BB962C8B-B14F-4D97-AF65-F5344CB8AC3E}">
        <p14:creationId xmlns:p14="http://schemas.microsoft.com/office/powerpoint/2010/main" val="3266616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39F42-D85F-7AA3-9368-19987A110C2E}"/>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32D0E51F-2CBE-7D45-8B9F-D1B4BB6C352A}"/>
              </a:ext>
            </a:extLst>
          </p:cNvPr>
          <p:cNvSpPr/>
          <p:nvPr/>
        </p:nvSpPr>
        <p:spPr>
          <a:xfrm>
            <a:off x="193431" y="5738446"/>
            <a:ext cx="11723076"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a:extLst>
              <a:ext uri="{FF2B5EF4-FFF2-40B4-BE49-F238E27FC236}">
                <a16:creationId xmlns:a16="http://schemas.microsoft.com/office/drawing/2014/main" id="{6ABDBE2E-FCAC-54A3-5826-88D94D3E49FB}"/>
              </a:ext>
            </a:extLst>
          </p:cNvPr>
          <p:cNvSpPr txBox="1">
            <a:spLocks/>
          </p:cNvSpPr>
          <p:nvPr/>
        </p:nvSpPr>
        <p:spPr>
          <a:xfrm>
            <a:off x="198235" y="258781"/>
            <a:ext cx="11712005" cy="381220"/>
          </a:xfrm>
          <a:prstGeom prst="rect">
            <a:avLst/>
          </a:prstGeom>
          <a:solidFill>
            <a:schemeClr val="bg1"/>
          </a:solidFill>
          <a:ln>
            <a:solidFill>
              <a:schemeClr val="bg1"/>
            </a:solidFill>
          </a:ln>
        </p:spPr>
        <p:txBody>
          <a:bodyPr vert="horz" lIns="0" tIns="0" rIns="0" bIns="0" rtlCol="0" anchor="ctr">
            <a:noAutofit/>
          </a:bodyPr>
          <a:lstStyle>
            <a:lvl1pPr algn="l" defTabSz="914400" rtl="0" eaLnBrk="1" latinLnBrk="0" hangingPunct="1">
              <a:lnSpc>
                <a:spcPct val="90000"/>
              </a:lnSpc>
              <a:spcBef>
                <a:spcPct val="0"/>
              </a:spcBef>
              <a:buNone/>
              <a:defRPr sz="2600" b="1" i="0" kern="1200">
                <a:solidFill>
                  <a:srgbClr val="AA3317"/>
                </a:solidFill>
                <a:latin typeface="+mj-lt"/>
                <a:ea typeface="+mj-ea"/>
                <a:cs typeface="+mj-cs"/>
              </a:defRPr>
            </a:lvl1pPr>
          </a:lstStyle>
          <a:p>
            <a:pPr algn="ctr"/>
            <a:r>
              <a:rPr lang="en-US" sz="2000" dirty="0">
                <a:latin typeface="+mn-lt"/>
                <a:ea typeface="+mj-lt"/>
                <a:cs typeface="+mj-lt"/>
              </a:rPr>
              <a:t>Extensive Technical Analysis</a:t>
            </a:r>
            <a:endParaRPr lang="en-US" sz="2400" dirty="0">
              <a:latin typeface="+mn-lt"/>
            </a:endParaRPr>
          </a:p>
        </p:txBody>
      </p:sp>
      <p:graphicFrame>
        <p:nvGraphicFramePr>
          <p:cNvPr id="9" name="Table 8">
            <a:extLst>
              <a:ext uri="{FF2B5EF4-FFF2-40B4-BE49-F238E27FC236}">
                <a16:creationId xmlns:a16="http://schemas.microsoft.com/office/drawing/2014/main" id="{FAD6BE63-8B04-17EE-219A-A3D1973819EF}"/>
              </a:ext>
            </a:extLst>
          </p:cNvPr>
          <p:cNvGraphicFramePr>
            <a:graphicFrameLocks noGrp="1"/>
          </p:cNvGraphicFramePr>
          <p:nvPr/>
        </p:nvGraphicFramePr>
        <p:xfrm>
          <a:off x="216876" y="809469"/>
          <a:ext cx="11719412" cy="5595391"/>
        </p:xfrm>
        <a:graphic>
          <a:graphicData uri="http://schemas.openxmlformats.org/drawingml/2006/table">
            <a:tbl>
              <a:tblPr firstRow="1" bandRow="1">
                <a:tableStyleId>{5C22544A-7EE6-4342-B048-85BDC9FD1C3A}</a:tableStyleId>
              </a:tblPr>
              <a:tblGrid>
                <a:gridCol w="2584938">
                  <a:extLst>
                    <a:ext uri="{9D8B030D-6E8A-4147-A177-3AD203B41FA5}">
                      <a16:colId xmlns:a16="http://schemas.microsoft.com/office/drawing/2014/main" val="4258087988"/>
                    </a:ext>
                  </a:extLst>
                </a:gridCol>
                <a:gridCol w="1657350">
                  <a:extLst>
                    <a:ext uri="{9D8B030D-6E8A-4147-A177-3AD203B41FA5}">
                      <a16:colId xmlns:a16="http://schemas.microsoft.com/office/drawing/2014/main" val="2717817992"/>
                    </a:ext>
                  </a:extLst>
                </a:gridCol>
                <a:gridCol w="7477124">
                  <a:extLst>
                    <a:ext uri="{9D8B030D-6E8A-4147-A177-3AD203B41FA5}">
                      <a16:colId xmlns:a16="http://schemas.microsoft.com/office/drawing/2014/main" val="759420386"/>
                    </a:ext>
                  </a:extLst>
                </a:gridCol>
              </a:tblGrid>
              <a:tr h="270916">
                <a:tc>
                  <a:txBody>
                    <a:bodyPr/>
                    <a:lstStyle/>
                    <a:p>
                      <a:pPr fontAlgn="base">
                        <a:lnSpc>
                          <a:spcPts val="1275"/>
                        </a:lnSpc>
                        <a:buNone/>
                      </a:pPr>
                      <a:r>
                        <a:rPr lang="en-US" sz="1200" b="1">
                          <a:solidFill>
                            <a:schemeClr val="bg1"/>
                          </a:solidFill>
                          <a:effectLst/>
                          <a:latin typeface="Arial"/>
                        </a:rPr>
                        <a:t>Title</a:t>
                      </a:r>
                    </a:p>
                  </a:txBody>
                  <a:tcPr marL="73295" marR="73295" marT="36643" marB="36643" anchor="ctr">
                    <a:lnL w="12700" cap="flat" cmpd="sng" algn="ctr">
                      <a:solidFill>
                        <a:schemeClr val="bg1"/>
                      </a:solid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073EE"/>
                    </a:solidFill>
                  </a:tcPr>
                </a:tc>
                <a:tc>
                  <a:txBody>
                    <a:bodyPr/>
                    <a:lstStyle/>
                    <a:p>
                      <a:pPr fontAlgn="base">
                        <a:lnSpc>
                          <a:spcPts val="1275"/>
                        </a:lnSpc>
                        <a:buNone/>
                      </a:pPr>
                      <a:r>
                        <a:rPr lang="en-US" sz="1200" b="1">
                          <a:solidFill>
                            <a:schemeClr val="bg1"/>
                          </a:solidFill>
                          <a:effectLst/>
                          <a:latin typeface="Arial"/>
                        </a:rPr>
                        <a:t>Author</a:t>
                      </a:r>
                    </a:p>
                  </a:txBody>
                  <a:tcPr marL="73295" marR="73295" marT="36643" marB="36643" anchor="ctr">
                    <a:lnL w="0" cap="flat" cmpd="sng" algn="ctr">
                      <a:noFill/>
                      <a:prstDash val="solid"/>
                      <a:round/>
                      <a:headEnd type="none" w="med" len="med"/>
                      <a:tailEnd type="none" w="med" len="med"/>
                    </a:lnL>
                    <a:lnR w="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073EE"/>
                    </a:solidFill>
                  </a:tcPr>
                </a:tc>
                <a:tc>
                  <a:txBody>
                    <a:bodyPr/>
                    <a:lstStyle/>
                    <a:p>
                      <a:pPr fontAlgn="base">
                        <a:lnSpc>
                          <a:spcPts val="1275"/>
                        </a:lnSpc>
                        <a:buNone/>
                      </a:pPr>
                      <a:r>
                        <a:rPr lang="en-US" sz="1200" b="1" dirty="0">
                          <a:solidFill>
                            <a:schemeClr val="bg1"/>
                          </a:solidFill>
                          <a:effectLst/>
                          <a:latin typeface="Arial"/>
                        </a:rPr>
                        <a:t>Summary</a:t>
                      </a:r>
                    </a:p>
                  </a:txBody>
                  <a:tcPr marL="73295" marR="73295" marT="36643" marB="36643" anchor="ctr">
                    <a:lnL w="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0073EE"/>
                    </a:solidFill>
                  </a:tcPr>
                </a:tc>
                <a:extLst>
                  <a:ext uri="{0D108BD9-81ED-4DB2-BD59-A6C34878D82A}">
                    <a16:rowId xmlns:a16="http://schemas.microsoft.com/office/drawing/2014/main" val="2661579116"/>
                  </a:ext>
                </a:extLst>
              </a:tr>
              <a:tr h="581025">
                <a:tc>
                  <a:txBody>
                    <a:bodyPr/>
                    <a:lstStyle/>
                    <a:p>
                      <a:pPr fontAlgn="base">
                        <a:lnSpc>
                          <a:spcPts val="1275"/>
                        </a:lnSpc>
                        <a:buNone/>
                      </a:pPr>
                      <a:r>
                        <a:rPr lang="en-US" sz="1050">
                          <a:solidFill>
                            <a:schemeClr val="tx1"/>
                          </a:solidFill>
                          <a:effectLst/>
                          <a:latin typeface="Arial"/>
                        </a:rPr>
                        <a:t>2002 Biological Opinion on the Cadiz Groundwater Storage and Dry Year Supply Program</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a:solidFill>
                            <a:schemeClr val="tx1"/>
                          </a:solidFill>
                          <a:effectLst/>
                          <a:latin typeface="Arial"/>
                        </a:rPr>
                        <a:t>US Dept of Fish &amp; Wildlife</a:t>
                      </a:r>
                      <a:endParaRPr lang="en-US">
                        <a:solidFill>
                          <a:schemeClr val="tx1"/>
                        </a:solidFill>
                        <a:effectLst/>
                        <a:latin typeface="Arial"/>
                      </a:endParaRPr>
                    </a:p>
                  </a:txBody>
                  <a:tcPr marL="73295" marR="73295" marT="36643" marB="36643">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a:solidFill>
                            <a:schemeClr val="tx1"/>
                          </a:solidFill>
                          <a:effectLst/>
                          <a:latin typeface="Arial"/>
                        </a:rPr>
                        <a:t>Metropolitan Water District would implement a groundwater monitoring and management plan to ensure that </a:t>
                      </a:r>
                      <a:r>
                        <a:rPr lang="en-US" sz="1050" b="1">
                          <a:solidFill>
                            <a:schemeClr val="tx1"/>
                          </a:solidFill>
                          <a:effectLst/>
                          <a:latin typeface="Arial"/>
                        </a:rPr>
                        <a:t>no adverse impacts</a:t>
                      </a:r>
                      <a:r>
                        <a:rPr lang="en-US" sz="1050">
                          <a:solidFill>
                            <a:schemeClr val="tx1"/>
                          </a:solidFill>
                          <a:effectLst/>
                          <a:latin typeface="Arial"/>
                        </a:rPr>
                        <a:t> occur to nearby aquifer system, springs within the affected watersheds, brine resources on Bristol and Cadiz Dry Lakes and air quality in the surrounding Mojave Desert region.</a:t>
                      </a:r>
                      <a:endParaRPr lang="en-US">
                        <a:solidFill>
                          <a:schemeClr val="tx1"/>
                        </a:solidFill>
                        <a:effectLst/>
                        <a:latin typeface="Arial"/>
                      </a:endParaRPr>
                    </a:p>
                  </a:txBody>
                  <a:tcPr marL="73295" marR="73295" marT="36643" marB="36643">
                    <a:lnL w="12700" cap="flat" cmpd="sng" algn="ctr">
                      <a:solidFill>
                        <a:schemeClr val="accent1">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628988483"/>
                  </a:ext>
                </a:extLst>
              </a:tr>
              <a:tr h="581025">
                <a:tc>
                  <a:txBody>
                    <a:bodyPr/>
                    <a:lstStyle/>
                    <a:p>
                      <a:pPr fontAlgn="base">
                        <a:lnSpc>
                          <a:spcPts val="1275"/>
                        </a:lnSpc>
                        <a:buNone/>
                      </a:pPr>
                      <a:r>
                        <a:rPr lang="en-US" sz="1050">
                          <a:solidFill>
                            <a:schemeClr val="tx1"/>
                          </a:solidFill>
                          <a:effectLst/>
                          <a:latin typeface="Arial"/>
                        </a:rPr>
                        <a:t>2008 Lawrence Livermore National Lab</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a:solidFill>
                            <a:schemeClr val="tx1"/>
                          </a:solidFill>
                          <a:effectLst/>
                          <a:latin typeface="Arial"/>
                        </a:rPr>
                        <a:t>LLNL Davisson and Rose</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a:solidFill>
                            <a:schemeClr val="tx1"/>
                          </a:solidFill>
                          <a:effectLst/>
                          <a:latin typeface="Arial"/>
                        </a:rPr>
                        <a:t>LLNL researchers replicated USGS modeling using site-specific precipitation and estimated </a:t>
                      </a:r>
                      <a:r>
                        <a:rPr lang="en-US" sz="1050" b="1">
                          <a:solidFill>
                            <a:schemeClr val="tx1"/>
                          </a:solidFill>
                          <a:effectLst/>
                          <a:latin typeface="Arial"/>
                        </a:rPr>
                        <a:t>30,000 AFY recharge rate </a:t>
                      </a:r>
                      <a:r>
                        <a:rPr lang="en-US" sz="1050">
                          <a:solidFill>
                            <a:schemeClr val="tx1"/>
                          </a:solidFill>
                          <a:effectLst/>
                          <a:latin typeface="Arial"/>
                        </a:rPr>
                        <a:t>using elevation/precipitation curves; 16,000-29,000 AFY recharge using Maxey Eakin model; 11,000-33,000 using isotopic data analysis.</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32857010"/>
                  </a:ext>
                </a:extLst>
              </a:tr>
              <a:tr h="733425">
                <a:tc>
                  <a:txBody>
                    <a:bodyPr/>
                    <a:lstStyle/>
                    <a:p>
                      <a:pPr fontAlgn="base">
                        <a:lnSpc>
                          <a:spcPts val="1275"/>
                        </a:lnSpc>
                        <a:buNone/>
                      </a:pPr>
                      <a:r>
                        <a:rPr lang="en-US" sz="1050">
                          <a:solidFill>
                            <a:schemeClr val="tx1"/>
                          </a:solidFill>
                          <a:effectLst/>
                          <a:latin typeface="Arial"/>
                        </a:rPr>
                        <a:t>2010 Study of Cadiz Groundwater Conservation and Storage Project</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a:solidFill>
                            <a:schemeClr val="tx1"/>
                          </a:solidFill>
                          <a:effectLst/>
                          <a:latin typeface="Arial"/>
                        </a:rPr>
                        <a:t>CH2M HILL</a:t>
                      </a:r>
                      <a:endParaRPr lang="en-US">
                        <a:solidFill>
                          <a:schemeClr val="tx1"/>
                        </a:solidFill>
                        <a:effectLst/>
                        <a:latin typeface="Arial"/>
                      </a:endParaRPr>
                    </a:p>
                  </a:txBody>
                  <a:tcPr marL="73295" marR="73295" marT="36643" marB="36643">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a:solidFill>
                            <a:schemeClr val="tx1"/>
                          </a:solidFill>
                          <a:effectLst/>
                          <a:latin typeface="Arial"/>
                        </a:rPr>
                        <a:t>To address discrepancies in recharge estimates, CH2M Hill conducted additional analysis using updated USGS models and site-specific field data that estimated the watershed contains 17-34 million acre-feet in storage, is </a:t>
                      </a:r>
                      <a:r>
                        <a:rPr lang="en-US" sz="1050" b="1">
                          <a:solidFill>
                            <a:schemeClr val="tx1"/>
                          </a:solidFill>
                          <a:effectLst/>
                          <a:latin typeface="Arial"/>
                        </a:rPr>
                        <a:t>naturally recharging at 32,500 acre-feet per year</a:t>
                      </a:r>
                      <a:r>
                        <a:rPr lang="en-US" sz="1050">
                          <a:solidFill>
                            <a:schemeClr val="tx1"/>
                          </a:solidFill>
                          <a:effectLst/>
                          <a:latin typeface="Arial"/>
                        </a:rPr>
                        <a:t>.</a:t>
                      </a:r>
                      <a:endParaRPr lang="en-US">
                        <a:solidFill>
                          <a:schemeClr val="tx1"/>
                        </a:solidFill>
                        <a:effectLst/>
                        <a:latin typeface="Arial"/>
                      </a:endParaRPr>
                    </a:p>
                  </a:txBody>
                  <a:tcPr marL="73295" marR="73295" marT="36643" marB="36643">
                    <a:lnL w="12700" cap="flat" cmpd="sng" algn="ctr">
                      <a:solidFill>
                        <a:schemeClr val="accent1">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888740214"/>
                  </a:ext>
                </a:extLst>
              </a:tr>
              <a:tr h="581025">
                <a:tc>
                  <a:txBody>
                    <a:bodyPr/>
                    <a:lstStyle/>
                    <a:p>
                      <a:pPr fontAlgn="base">
                        <a:lnSpc>
                          <a:spcPts val="1275"/>
                        </a:lnSpc>
                        <a:buNone/>
                      </a:pPr>
                      <a:r>
                        <a:rPr lang="en-US" sz="1050">
                          <a:solidFill>
                            <a:schemeClr val="tx1"/>
                          </a:solidFill>
                          <a:effectLst/>
                          <a:latin typeface="Arial"/>
                        </a:rPr>
                        <a:t>2012 Quantifying Evaporative Discharge from Bristol and Cadiz Dry Lakes</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a:solidFill>
                            <a:schemeClr val="tx1"/>
                          </a:solidFill>
                          <a:effectLst/>
                          <a:latin typeface="Arial"/>
                        </a:rPr>
                        <a:t>Desert Research Institute / CH2M Hill</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a:solidFill>
                            <a:schemeClr val="tx1"/>
                          </a:solidFill>
                          <a:effectLst/>
                          <a:latin typeface="Arial"/>
                        </a:rPr>
                        <a:t>2011 DRI collected evaporation data at the Bristol Dry Lake and Cadiz Dry Lake estimating evaporation rates from Bristol and Cadiz Dry Lake at approximately 7,860 and 23,730 acre‐feet per year, respectively, for a total combined </a:t>
                      </a:r>
                      <a:r>
                        <a:rPr lang="en-US" sz="1050" b="1">
                          <a:solidFill>
                            <a:schemeClr val="tx1"/>
                          </a:solidFill>
                          <a:effectLst/>
                          <a:latin typeface="Arial"/>
                        </a:rPr>
                        <a:t>evaporation rate of 31,590 acre‐feet per year</a:t>
                      </a:r>
                      <a:r>
                        <a:rPr lang="en-US" sz="1050">
                          <a:solidFill>
                            <a:schemeClr val="tx1"/>
                          </a:solidFill>
                          <a:effectLst/>
                          <a:latin typeface="Arial"/>
                        </a:rPr>
                        <a:t>. The report was incorporated into the 2012 FEIR as Appendix L2.</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953230478"/>
                  </a:ext>
                </a:extLst>
              </a:tr>
              <a:tr h="581025">
                <a:tc>
                  <a:txBody>
                    <a:bodyPr/>
                    <a:lstStyle/>
                    <a:p>
                      <a:pPr fontAlgn="base">
                        <a:lnSpc>
                          <a:spcPts val="1275"/>
                        </a:lnSpc>
                        <a:buNone/>
                      </a:pPr>
                      <a:r>
                        <a:rPr lang="en-US" sz="1050">
                          <a:solidFill>
                            <a:schemeClr val="tx1"/>
                          </a:solidFill>
                          <a:effectLst/>
                          <a:latin typeface="Arial"/>
                        </a:rPr>
                        <a:t>2018 Updated Assessment of Cadiz Water Project Potential Impact on Bonanza Springs</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a:solidFill>
                            <a:schemeClr val="tx1"/>
                          </a:solidFill>
                          <a:effectLst/>
                          <a:latin typeface="Arial"/>
                        </a:rPr>
                        <a:t>Miles Kenney, Ph.D. and Terry Foreman, CHG</a:t>
                      </a:r>
                      <a:endParaRPr lang="en-US">
                        <a:solidFill>
                          <a:schemeClr val="tx1"/>
                        </a:solidFill>
                        <a:effectLst/>
                        <a:latin typeface="Arial"/>
                      </a:endParaRPr>
                    </a:p>
                  </a:txBody>
                  <a:tcPr marL="73295" marR="73295" marT="36643" marB="36643">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a:solidFill>
                            <a:schemeClr val="tx1"/>
                          </a:solidFill>
                          <a:effectLst/>
                          <a:latin typeface="Arial"/>
                        </a:rPr>
                        <a:t>Field study concluding that the fractured rock aquifer supporting creating Bonanza Springs was created by fault zones and is separated by more than 1,000 feet from the alluvial aquifer in the Fenner Valley groundwater basin. Data were peer reviewed and confirmed by 10 scientists. </a:t>
                      </a:r>
                      <a:endParaRPr lang="en-US">
                        <a:solidFill>
                          <a:schemeClr val="tx1"/>
                        </a:solidFill>
                        <a:effectLst/>
                        <a:latin typeface="Arial"/>
                      </a:endParaRPr>
                    </a:p>
                  </a:txBody>
                  <a:tcPr marL="73295" marR="73295" marT="36643" marB="36643">
                    <a:lnL w="12700" cap="flat" cmpd="sng" algn="ctr">
                      <a:solidFill>
                        <a:schemeClr val="accent1">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3639305796"/>
                  </a:ext>
                </a:extLst>
              </a:tr>
              <a:tr h="752475">
                <a:tc>
                  <a:txBody>
                    <a:bodyPr/>
                    <a:lstStyle/>
                    <a:p>
                      <a:pPr fontAlgn="base">
                        <a:lnSpc>
                          <a:spcPts val="1275"/>
                        </a:lnSpc>
                        <a:buNone/>
                      </a:pPr>
                      <a:r>
                        <a:rPr lang="en-US" sz="1050">
                          <a:solidFill>
                            <a:schemeClr val="tx1"/>
                          </a:solidFill>
                          <a:effectLst/>
                          <a:latin typeface="Arial"/>
                        </a:rPr>
                        <a:t>2018 and 2019 Peer Reviews of Studies Regarding Recharge and Water Sources of Mojave Desert Springs Near Cadiz Water Project</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a:solidFill>
                            <a:schemeClr val="tx1"/>
                          </a:solidFill>
                          <a:effectLst/>
                          <a:latin typeface="Arial"/>
                        </a:rPr>
                        <a:t>David K. Kreamer, Ph.D. UNLV</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a:solidFill>
                            <a:schemeClr val="tx1"/>
                          </a:solidFill>
                          <a:effectLst/>
                          <a:latin typeface="Arial"/>
                        </a:rPr>
                        <a:t>Peer-review of prior studies suggesting possible hydraulic connection between Bonanza Spring aquifer and groundwater in Fenner Valley aquifer. Bonanza Spring and Cadiz are separated by 11 miles and over1,400 feet of elevation, and are hydrologically separated by fault zones that act as barriers between the spring and alluvial aquifer; concluding that </a:t>
                      </a:r>
                      <a:r>
                        <a:rPr lang="en-US" sz="1050" b="1">
                          <a:solidFill>
                            <a:schemeClr val="tx1"/>
                          </a:solidFill>
                          <a:effectLst/>
                          <a:latin typeface="Arial"/>
                        </a:rPr>
                        <a:t>Bonanza Spring is fed from rainfall, not connected to the aquifer.</a:t>
                      </a:r>
                      <a:endParaRPr lang="en-US">
                        <a:solidFill>
                          <a:schemeClr val="tx1"/>
                        </a:solidFill>
                        <a:effectLst/>
                        <a:latin typeface="Arial"/>
                      </a:endParaRPr>
                    </a:p>
                  </a:txBody>
                  <a:tcPr marL="73295" marR="73295" marT="36643" marB="36643">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3495132"/>
                  </a:ext>
                </a:extLst>
              </a:tr>
              <a:tr h="781050">
                <a:tc>
                  <a:txBody>
                    <a:bodyPr/>
                    <a:lstStyle/>
                    <a:p>
                      <a:pPr fontAlgn="base">
                        <a:lnSpc>
                          <a:spcPts val="1275"/>
                        </a:lnSpc>
                        <a:buNone/>
                      </a:pPr>
                      <a:r>
                        <a:rPr lang="en-US" sz="1050">
                          <a:solidFill>
                            <a:schemeClr val="tx1"/>
                          </a:solidFill>
                          <a:effectLst/>
                          <a:latin typeface="Arial"/>
                        </a:rPr>
                        <a:t>2019 Independent Peer Review Panel for the GMMMP for the Cadiz Project</a:t>
                      </a:r>
                      <a:endParaRPr lang="en-US">
                        <a:solidFill>
                          <a:schemeClr val="tx1"/>
                        </a:solidFill>
                        <a:effectLst/>
                        <a:latin typeface="Arial"/>
                      </a:endParaRPr>
                    </a:p>
                  </a:txBody>
                  <a:tcPr>
                    <a:lnL w="12700" cap="flat" cmpd="sng" algn="ctr">
                      <a:solidFill>
                        <a:schemeClr val="bg1"/>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err="1">
                          <a:solidFill>
                            <a:schemeClr val="tx1"/>
                          </a:solidFill>
                          <a:effectLst/>
                          <a:latin typeface="Arial"/>
                        </a:rPr>
                        <a:t>Aquilogic</a:t>
                      </a:r>
                      <a:r>
                        <a:rPr lang="en-US" sz="1050">
                          <a:solidFill>
                            <a:schemeClr val="tx1"/>
                          </a:solidFill>
                          <a:effectLst/>
                          <a:latin typeface="Arial"/>
                        </a:rPr>
                        <a:t> et al.</a:t>
                      </a:r>
                      <a:endParaRPr lang="en-US">
                        <a:solidFill>
                          <a:schemeClr val="tx1"/>
                        </a:solidFill>
                        <a:effectLst/>
                        <a:latin typeface="Arial"/>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a:txBody>
                    <a:bodyPr/>
                    <a:lstStyle/>
                    <a:p>
                      <a:pPr fontAlgn="base">
                        <a:lnSpc>
                          <a:spcPts val="1275"/>
                        </a:lnSpc>
                        <a:buNone/>
                      </a:pPr>
                      <a:r>
                        <a:rPr lang="en-US" sz="1050">
                          <a:solidFill>
                            <a:schemeClr val="tx1"/>
                          </a:solidFill>
                          <a:effectLst/>
                          <a:latin typeface="Arial"/>
                        </a:rPr>
                        <a:t>Independent peer review prepared by Three Valleys MWD concluded that the GMMMP (1) provided sufficient management and monitoring to identify any Undesirable Results that could occur in response to proposed groundwater pumping as part of the Cadiz Project; and (2) provided effective Corrective Measures (i.e., mitigation) </a:t>
                      </a:r>
                      <a:r>
                        <a:rPr lang="en-US" sz="1050" b="1">
                          <a:solidFill>
                            <a:schemeClr val="tx1"/>
                          </a:solidFill>
                          <a:effectLst/>
                          <a:latin typeface="Arial"/>
                        </a:rPr>
                        <a:t>sufficient to avoid any significant environmental impacts</a:t>
                      </a:r>
                      <a:r>
                        <a:rPr lang="en-US" sz="1050">
                          <a:solidFill>
                            <a:schemeClr val="tx1"/>
                          </a:solidFill>
                          <a:effectLst/>
                          <a:latin typeface="Arial"/>
                        </a:rPr>
                        <a:t>.</a:t>
                      </a:r>
                      <a:endParaRPr lang="en-US">
                        <a:solidFill>
                          <a:schemeClr val="tx1"/>
                        </a:solidFill>
                        <a:effectLst/>
                        <a:latin typeface="Arial"/>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extLst>
                  <a:ext uri="{0D108BD9-81ED-4DB2-BD59-A6C34878D82A}">
                    <a16:rowId xmlns:a16="http://schemas.microsoft.com/office/drawing/2014/main" val="1154507101"/>
                  </a:ext>
                </a:extLst>
              </a:tr>
              <a:tr h="733425">
                <a:tc>
                  <a:txBody>
                    <a:bodyPr/>
                    <a:lstStyle/>
                    <a:p>
                      <a:pPr fontAlgn="base">
                        <a:lnSpc>
                          <a:spcPts val="1275"/>
                        </a:lnSpc>
                        <a:buNone/>
                      </a:pPr>
                      <a:r>
                        <a:rPr lang="en-US" sz="1050">
                          <a:solidFill>
                            <a:schemeClr val="tx1"/>
                          </a:solidFill>
                          <a:effectLst/>
                          <a:latin typeface="Arial"/>
                        </a:rPr>
                        <a:t>2024/25 PRISM Precipitation Data and Precipitation Trends in the Greater Fenner Watershed</a:t>
                      </a:r>
                      <a:endParaRPr lang="en-US">
                        <a:solidFill>
                          <a:schemeClr val="tx1"/>
                        </a:solidFill>
                        <a:effectLst/>
                        <a:latin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err="1">
                          <a:solidFill>
                            <a:schemeClr val="tx1"/>
                          </a:solidFill>
                          <a:effectLst/>
                          <a:latin typeface="Arial"/>
                        </a:rPr>
                        <a:t>GeoScience</a:t>
                      </a:r>
                      <a:r>
                        <a:rPr lang="en-US" sz="1050">
                          <a:solidFill>
                            <a:schemeClr val="tx1"/>
                          </a:solidFill>
                          <a:effectLst/>
                          <a:latin typeface="Arial"/>
                        </a:rPr>
                        <a:t> Support Services Inc.</a:t>
                      </a:r>
                      <a:endParaRPr lang="en-US">
                        <a:solidFill>
                          <a:schemeClr val="tx1"/>
                        </a:solidFill>
                        <a:effectLst/>
                        <a:latin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fontAlgn="base">
                        <a:lnSpc>
                          <a:spcPts val="1275"/>
                        </a:lnSpc>
                        <a:buNone/>
                      </a:pPr>
                      <a:r>
                        <a:rPr lang="en-US" sz="1050" dirty="0">
                          <a:solidFill>
                            <a:schemeClr val="tx1"/>
                          </a:solidFill>
                          <a:effectLst/>
                          <a:latin typeface="Arial"/>
                        </a:rPr>
                        <a:t>Tech Memo to GMMMP’s Technical Review Panel (TRP) providing a compilation of precipitation data for the groundwater basins within the Greater Fenner Watershed, including Bristol, Fenner, and Cadiz Groundwater Basins. These data include recent PRISM precipitation data.</a:t>
                      </a:r>
                      <a:endParaRPr lang="en-US" dirty="0">
                        <a:solidFill>
                          <a:schemeClr val="tx1"/>
                        </a:solidFill>
                        <a:effectLst/>
                        <a:latin typeface="Aria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6172810"/>
                  </a:ext>
                </a:extLst>
              </a:tr>
            </a:tbl>
          </a:graphicData>
        </a:graphic>
      </p:graphicFrame>
    </p:spTree>
    <p:extLst>
      <p:ext uri="{BB962C8B-B14F-4D97-AF65-F5344CB8AC3E}">
        <p14:creationId xmlns:p14="http://schemas.microsoft.com/office/powerpoint/2010/main" val="301885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EBA1253-8BE0-A360-6BA4-DD5DB572061E}"/>
            </a:ext>
          </a:extLst>
        </p:cNvPr>
        <p:cNvGrpSpPr/>
        <p:nvPr/>
      </p:nvGrpSpPr>
      <p:grpSpPr>
        <a:xfrm>
          <a:off x="0" y="0"/>
          <a:ext cx="0" cy="0"/>
          <a:chOff x="0" y="0"/>
          <a:chExt cx="0" cy="0"/>
        </a:xfrm>
      </p:grpSpPr>
      <p:sp>
        <p:nvSpPr>
          <p:cNvPr id="2" name="object 2" descr="$PPTXTitle">
            <a:extLst>
              <a:ext uri="{FF2B5EF4-FFF2-40B4-BE49-F238E27FC236}">
                <a16:creationId xmlns:a16="http://schemas.microsoft.com/office/drawing/2014/main" id="{B976038B-35BC-21B1-90CB-8EACEE5CF119}"/>
              </a:ext>
            </a:extLst>
          </p:cNvPr>
          <p:cNvSpPr txBox="1">
            <a:spLocks noGrp="1"/>
          </p:cNvSpPr>
          <p:nvPr>
            <p:ph type="title"/>
          </p:nvPr>
        </p:nvSpPr>
        <p:spPr>
          <a:xfrm>
            <a:off x="761707" y="280225"/>
            <a:ext cx="4811395" cy="607695"/>
          </a:xfrm>
          <a:prstGeom prst="rect">
            <a:avLst/>
          </a:prstGeom>
        </p:spPr>
        <p:txBody>
          <a:bodyPr vert="horz" wrap="square" lIns="0" tIns="49530" rIns="0" bIns="0" rtlCol="0">
            <a:spAutoFit/>
          </a:bodyPr>
          <a:lstStyle/>
          <a:p>
            <a:pPr marL="903605" marR="5080" indent="-891540">
              <a:lnSpc>
                <a:spcPts val="2160"/>
              </a:lnSpc>
              <a:spcBef>
                <a:spcPts val="390"/>
              </a:spcBef>
            </a:pPr>
            <a:r>
              <a:rPr sz="2000" b="0" dirty="0">
                <a:solidFill>
                  <a:srgbClr val="000000"/>
                </a:solidFill>
                <a:latin typeface="Arial"/>
                <a:cs typeface="Arial"/>
              </a:rPr>
              <a:t>Precipitation</a:t>
            </a:r>
            <a:r>
              <a:rPr sz="2000" b="0" spc="-35" dirty="0">
                <a:solidFill>
                  <a:srgbClr val="000000"/>
                </a:solidFill>
                <a:latin typeface="Arial"/>
                <a:cs typeface="Arial"/>
              </a:rPr>
              <a:t> </a:t>
            </a:r>
            <a:r>
              <a:rPr sz="2000" b="0" spc="-20" dirty="0">
                <a:solidFill>
                  <a:srgbClr val="000000"/>
                </a:solidFill>
                <a:latin typeface="Arial"/>
                <a:cs typeface="Arial"/>
              </a:rPr>
              <a:t>Volume</a:t>
            </a:r>
            <a:r>
              <a:rPr sz="2000" b="0" spc="-95" dirty="0">
                <a:solidFill>
                  <a:srgbClr val="000000"/>
                </a:solidFill>
                <a:latin typeface="Arial"/>
                <a:cs typeface="Arial"/>
              </a:rPr>
              <a:t> </a:t>
            </a:r>
            <a:r>
              <a:rPr sz="2000" b="0" dirty="0">
                <a:solidFill>
                  <a:srgbClr val="000000"/>
                </a:solidFill>
                <a:latin typeface="Arial"/>
                <a:cs typeface="Arial"/>
              </a:rPr>
              <a:t>for</a:t>
            </a:r>
            <a:r>
              <a:rPr sz="2000" b="0" spc="-85" dirty="0">
                <a:solidFill>
                  <a:srgbClr val="000000"/>
                </a:solidFill>
                <a:latin typeface="Arial"/>
                <a:cs typeface="Arial"/>
              </a:rPr>
              <a:t> </a:t>
            </a:r>
            <a:r>
              <a:rPr sz="2000" b="0" spc="-10" dirty="0">
                <a:solidFill>
                  <a:srgbClr val="000000"/>
                </a:solidFill>
                <a:latin typeface="Arial"/>
                <a:cs typeface="Arial"/>
              </a:rPr>
              <a:t>Watersheds</a:t>
            </a:r>
            <a:r>
              <a:rPr sz="2000" b="0" spc="-40" dirty="0">
                <a:solidFill>
                  <a:srgbClr val="000000"/>
                </a:solidFill>
                <a:latin typeface="Arial"/>
                <a:cs typeface="Arial"/>
              </a:rPr>
              <a:t> </a:t>
            </a:r>
            <a:r>
              <a:rPr sz="2000" b="0" dirty="0">
                <a:solidFill>
                  <a:srgbClr val="000000"/>
                </a:solidFill>
                <a:latin typeface="Arial"/>
                <a:cs typeface="Arial"/>
              </a:rPr>
              <a:t>in</a:t>
            </a:r>
            <a:r>
              <a:rPr sz="2000" b="0" spc="-90" dirty="0">
                <a:solidFill>
                  <a:srgbClr val="000000"/>
                </a:solidFill>
                <a:latin typeface="Arial"/>
                <a:cs typeface="Arial"/>
              </a:rPr>
              <a:t> </a:t>
            </a:r>
            <a:r>
              <a:rPr sz="2000" b="0" spc="-25" dirty="0">
                <a:solidFill>
                  <a:srgbClr val="000000"/>
                </a:solidFill>
                <a:latin typeface="Arial"/>
                <a:cs typeface="Arial"/>
              </a:rPr>
              <a:t>the </a:t>
            </a:r>
            <a:r>
              <a:rPr sz="2000" b="0" dirty="0">
                <a:solidFill>
                  <a:srgbClr val="000000"/>
                </a:solidFill>
                <a:latin typeface="Arial"/>
                <a:cs typeface="Arial"/>
              </a:rPr>
              <a:t>Mojave</a:t>
            </a:r>
            <a:r>
              <a:rPr sz="2000" b="0" spc="-95" dirty="0">
                <a:solidFill>
                  <a:srgbClr val="000000"/>
                </a:solidFill>
                <a:latin typeface="Arial"/>
                <a:cs typeface="Arial"/>
              </a:rPr>
              <a:t> </a:t>
            </a:r>
            <a:r>
              <a:rPr sz="2000" b="0" dirty="0">
                <a:solidFill>
                  <a:srgbClr val="000000"/>
                </a:solidFill>
                <a:latin typeface="Arial"/>
                <a:cs typeface="Arial"/>
              </a:rPr>
              <a:t>Groundwater</a:t>
            </a:r>
            <a:r>
              <a:rPr sz="2000" b="0" spc="-80" dirty="0">
                <a:solidFill>
                  <a:srgbClr val="000000"/>
                </a:solidFill>
                <a:latin typeface="Arial"/>
                <a:cs typeface="Arial"/>
              </a:rPr>
              <a:t> </a:t>
            </a:r>
            <a:r>
              <a:rPr sz="2000" b="0" spc="-20" dirty="0">
                <a:solidFill>
                  <a:srgbClr val="000000"/>
                </a:solidFill>
                <a:latin typeface="Arial"/>
                <a:cs typeface="Arial"/>
              </a:rPr>
              <a:t>Bank</a:t>
            </a:r>
            <a:endParaRPr sz="2000">
              <a:latin typeface="Arial"/>
              <a:cs typeface="Arial"/>
            </a:endParaRPr>
          </a:p>
        </p:txBody>
      </p:sp>
      <p:sp>
        <p:nvSpPr>
          <p:cNvPr id="3" name="object 3">
            <a:extLst>
              <a:ext uri="{FF2B5EF4-FFF2-40B4-BE49-F238E27FC236}">
                <a16:creationId xmlns:a16="http://schemas.microsoft.com/office/drawing/2014/main" id="{5EB5144D-03C8-AABB-A276-34953F36FD36}"/>
              </a:ext>
            </a:extLst>
          </p:cNvPr>
          <p:cNvSpPr txBox="1"/>
          <p:nvPr/>
        </p:nvSpPr>
        <p:spPr>
          <a:xfrm>
            <a:off x="1153312" y="1131887"/>
            <a:ext cx="4032885" cy="1287780"/>
          </a:xfrm>
          <a:prstGeom prst="rect">
            <a:avLst/>
          </a:prstGeom>
        </p:spPr>
        <p:txBody>
          <a:bodyPr vert="horz" wrap="square" lIns="0" tIns="49530" rIns="0" bIns="0" rtlCol="0">
            <a:spAutoFit/>
          </a:bodyPr>
          <a:lstStyle/>
          <a:p>
            <a:pPr marL="12700" marR="5080" algn="ctr">
              <a:lnSpc>
                <a:spcPts val="2160"/>
              </a:lnSpc>
              <a:spcBef>
                <a:spcPts val="390"/>
              </a:spcBef>
            </a:pPr>
            <a:r>
              <a:rPr sz="2000" b="1" dirty="0">
                <a:latin typeface="Arial"/>
                <a:cs typeface="Arial"/>
              </a:rPr>
              <a:t>Eastern</a:t>
            </a:r>
            <a:r>
              <a:rPr sz="2000" b="1" spc="-20" dirty="0">
                <a:latin typeface="Arial"/>
                <a:cs typeface="Arial"/>
              </a:rPr>
              <a:t> </a:t>
            </a:r>
            <a:r>
              <a:rPr sz="2000" b="1" dirty="0">
                <a:latin typeface="Arial"/>
                <a:cs typeface="Arial"/>
              </a:rPr>
              <a:t>Mojave</a:t>
            </a:r>
            <a:r>
              <a:rPr sz="2000" b="1" spc="-50" dirty="0">
                <a:latin typeface="Arial"/>
                <a:cs typeface="Arial"/>
              </a:rPr>
              <a:t> </a:t>
            </a:r>
            <a:r>
              <a:rPr sz="2000" b="1" dirty="0">
                <a:latin typeface="Arial"/>
                <a:cs typeface="Arial"/>
              </a:rPr>
              <a:t>is</a:t>
            </a:r>
            <a:r>
              <a:rPr sz="2000" b="1" spc="-55" dirty="0">
                <a:latin typeface="Arial"/>
                <a:cs typeface="Arial"/>
              </a:rPr>
              <a:t> </a:t>
            </a:r>
            <a:r>
              <a:rPr sz="2000" b="1" dirty="0">
                <a:latin typeface="Arial"/>
                <a:cs typeface="Arial"/>
              </a:rPr>
              <a:t>Not</a:t>
            </a:r>
            <a:r>
              <a:rPr sz="2000" b="1" spc="-40" dirty="0">
                <a:latin typeface="Arial"/>
                <a:cs typeface="Arial"/>
              </a:rPr>
              <a:t> </a:t>
            </a:r>
            <a:r>
              <a:rPr sz="2000" b="1" dirty="0">
                <a:latin typeface="Arial"/>
                <a:cs typeface="Arial"/>
              </a:rPr>
              <a:t>in</a:t>
            </a:r>
            <a:r>
              <a:rPr sz="2000" b="1" spc="-80" dirty="0">
                <a:latin typeface="Arial"/>
                <a:cs typeface="Arial"/>
              </a:rPr>
              <a:t> </a:t>
            </a:r>
            <a:r>
              <a:rPr sz="2000" b="1" dirty="0">
                <a:latin typeface="Arial"/>
                <a:cs typeface="Arial"/>
              </a:rPr>
              <a:t>the</a:t>
            </a:r>
            <a:r>
              <a:rPr sz="2000" b="1" spc="15" dirty="0">
                <a:latin typeface="Arial"/>
                <a:cs typeface="Arial"/>
              </a:rPr>
              <a:t> </a:t>
            </a:r>
            <a:r>
              <a:rPr sz="2000" b="1" spc="-20" dirty="0">
                <a:latin typeface="Arial"/>
                <a:cs typeface="Arial"/>
              </a:rPr>
              <a:t>Rain </a:t>
            </a:r>
            <a:r>
              <a:rPr sz="2000" b="1" dirty="0">
                <a:latin typeface="Arial"/>
                <a:cs typeface="Arial"/>
              </a:rPr>
              <a:t>Shadow</a:t>
            </a:r>
            <a:r>
              <a:rPr sz="2000" b="1" spc="-65" dirty="0">
                <a:latin typeface="Arial"/>
                <a:cs typeface="Arial"/>
              </a:rPr>
              <a:t> </a:t>
            </a:r>
            <a:r>
              <a:rPr sz="2000" b="1" dirty="0">
                <a:latin typeface="Arial"/>
                <a:cs typeface="Arial"/>
              </a:rPr>
              <a:t>of</a:t>
            </a:r>
            <a:r>
              <a:rPr sz="2000" b="1" spc="-35" dirty="0">
                <a:latin typeface="Arial"/>
                <a:cs typeface="Arial"/>
              </a:rPr>
              <a:t> </a:t>
            </a:r>
            <a:r>
              <a:rPr sz="2000" b="1" dirty="0">
                <a:latin typeface="Arial"/>
                <a:cs typeface="Arial"/>
              </a:rPr>
              <a:t>the</a:t>
            </a:r>
            <a:r>
              <a:rPr sz="2000" b="1" spc="-50" dirty="0">
                <a:latin typeface="Arial"/>
                <a:cs typeface="Arial"/>
              </a:rPr>
              <a:t> </a:t>
            </a:r>
            <a:r>
              <a:rPr sz="2000" b="1" spc="-10" dirty="0">
                <a:latin typeface="Arial"/>
                <a:cs typeface="Arial"/>
              </a:rPr>
              <a:t>Sierras.</a:t>
            </a:r>
            <a:endParaRPr sz="2000">
              <a:latin typeface="Arial"/>
              <a:cs typeface="Arial"/>
            </a:endParaRPr>
          </a:p>
          <a:p>
            <a:pPr>
              <a:lnSpc>
                <a:spcPct val="100000"/>
              </a:lnSpc>
              <a:spcBef>
                <a:spcPts val="155"/>
              </a:spcBef>
            </a:pPr>
            <a:endParaRPr sz="2000">
              <a:latin typeface="Arial"/>
              <a:cs typeface="Arial"/>
            </a:endParaRPr>
          </a:p>
          <a:p>
            <a:pPr marL="144780" marR="146050" algn="ctr">
              <a:lnSpc>
                <a:spcPts val="1440"/>
              </a:lnSpc>
            </a:pPr>
            <a:r>
              <a:rPr sz="1350" b="1" dirty="0">
                <a:solidFill>
                  <a:srgbClr val="FF0000"/>
                </a:solidFill>
                <a:latin typeface="Arial"/>
                <a:cs typeface="Arial"/>
              </a:rPr>
              <a:t>9-13</a:t>
            </a:r>
            <a:r>
              <a:rPr sz="1350" b="1" spc="45" dirty="0">
                <a:solidFill>
                  <a:srgbClr val="FF0000"/>
                </a:solidFill>
                <a:latin typeface="Arial"/>
                <a:cs typeface="Arial"/>
              </a:rPr>
              <a:t> </a:t>
            </a:r>
            <a:r>
              <a:rPr sz="1350" b="1" dirty="0">
                <a:solidFill>
                  <a:srgbClr val="FF0000"/>
                </a:solidFill>
                <a:latin typeface="Arial"/>
                <a:cs typeface="Arial"/>
              </a:rPr>
              <a:t>inches</a:t>
            </a:r>
            <a:r>
              <a:rPr sz="1350" b="1" spc="120" dirty="0">
                <a:solidFill>
                  <a:srgbClr val="FF0000"/>
                </a:solidFill>
                <a:latin typeface="Arial"/>
                <a:cs typeface="Arial"/>
              </a:rPr>
              <a:t> </a:t>
            </a:r>
            <a:r>
              <a:rPr sz="1350" b="1" dirty="0">
                <a:solidFill>
                  <a:srgbClr val="FF0000"/>
                </a:solidFill>
                <a:latin typeface="Arial"/>
                <a:cs typeface="Arial"/>
              </a:rPr>
              <a:t>per</a:t>
            </a:r>
            <a:r>
              <a:rPr sz="1350" b="1" spc="60" dirty="0">
                <a:solidFill>
                  <a:srgbClr val="FF0000"/>
                </a:solidFill>
                <a:latin typeface="Arial"/>
                <a:cs typeface="Arial"/>
              </a:rPr>
              <a:t> </a:t>
            </a:r>
            <a:r>
              <a:rPr sz="1350" b="1" dirty="0">
                <a:solidFill>
                  <a:srgbClr val="FF0000"/>
                </a:solidFill>
                <a:latin typeface="Arial"/>
                <a:cs typeface="Arial"/>
              </a:rPr>
              <a:t>year</a:t>
            </a:r>
            <a:r>
              <a:rPr sz="1350" b="1" spc="65" dirty="0">
                <a:solidFill>
                  <a:srgbClr val="FF0000"/>
                </a:solidFill>
                <a:latin typeface="Arial"/>
                <a:cs typeface="Arial"/>
              </a:rPr>
              <a:t> </a:t>
            </a:r>
            <a:r>
              <a:rPr sz="1350" b="1" dirty="0">
                <a:solidFill>
                  <a:srgbClr val="FF0000"/>
                </a:solidFill>
                <a:latin typeface="Arial"/>
                <a:cs typeface="Arial"/>
              </a:rPr>
              <a:t>above</a:t>
            </a:r>
            <a:r>
              <a:rPr sz="1350" b="1" spc="45" dirty="0">
                <a:solidFill>
                  <a:srgbClr val="FF0000"/>
                </a:solidFill>
                <a:latin typeface="Arial"/>
                <a:cs typeface="Arial"/>
              </a:rPr>
              <a:t> </a:t>
            </a:r>
            <a:r>
              <a:rPr sz="1350" b="1" dirty="0">
                <a:solidFill>
                  <a:srgbClr val="FF0000"/>
                </a:solidFill>
                <a:latin typeface="Arial"/>
                <a:cs typeface="Arial"/>
              </a:rPr>
              <a:t>4,000</a:t>
            </a:r>
            <a:r>
              <a:rPr sz="1350" b="1" spc="120" dirty="0">
                <a:solidFill>
                  <a:srgbClr val="FF0000"/>
                </a:solidFill>
                <a:latin typeface="Arial"/>
                <a:cs typeface="Arial"/>
              </a:rPr>
              <a:t> </a:t>
            </a:r>
            <a:r>
              <a:rPr sz="1350" b="1" dirty="0">
                <a:solidFill>
                  <a:srgbClr val="FF0000"/>
                </a:solidFill>
                <a:latin typeface="Arial"/>
                <a:cs typeface="Arial"/>
              </a:rPr>
              <a:t>ft</a:t>
            </a:r>
            <a:r>
              <a:rPr sz="1350" b="1" spc="70" dirty="0">
                <a:solidFill>
                  <a:srgbClr val="FF0000"/>
                </a:solidFill>
                <a:latin typeface="Arial"/>
                <a:cs typeface="Arial"/>
              </a:rPr>
              <a:t> </a:t>
            </a:r>
            <a:r>
              <a:rPr sz="1350" b="1" spc="-10" dirty="0">
                <a:solidFill>
                  <a:srgbClr val="FF0000"/>
                </a:solidFill>
                <a:latin typeface="Arial"/>
                <a:cs typeface="Arial"/>
              </a:rPr>
              <a:t>elevation </a:t>
            </a:r>
            <a:r>
              <a:rPr sz="1350" b="1" dirty="0">
                <a:solidFill>
                  <a:srgbClr val="FF0000"/>
                </a:solidFill>
                <a:latin typeface="Arial"/>
                <a:cs typeface="Arial"/>
              </a:rPr>
              <a:t>(New</a:t>
            </a:r>
            <a:r>
              <a:rPr sz="1350" b="1" spc="55" dirty="0">
                <a:solidFill>
                  <a:srgbClr val="FF0000"/>
                </a:solidFill>
                <a:latin typeface="Arial"/>
                <a:cs typeface="Arial"/>
              </a:rPr>
              <a:t> </a:t>
            </a:r>
            <a:r>
              <a:rPr sz="1350" b="1" dirty="0">
                <a:solidFill>
                  <a:srgbClr val="FF0000"/>
                </a:solidFill>
                <a:latin typeface="Arial"/>
                <a:cs typeface="Arial"/>
              </a:rPr>
              <a:t>York</a:t>
            </a:r>
            <a:r>
              <a:rPr sz="1350" b="1" spc="155" dirty="0">
                <a:solidFill>
                  <a:srgbClr val="FF0000"/>
                </a:solidFill>
                <a:latin typeface="Arial"/>
                <a:cs typeface="Arial"/>
              </a:rPr>
              <a:t> </a:t>
            </a:r>
            <a:r>
              <a:rPr sz="1350" b="1" dirty="0">
                <a:solidFill>
                  <a:srgbClr val="FF0000"/>
                </a:solidFill>
                <a:latin typeface="Arial"/>
                <a:cs typeface="Arial"/>
              </a:rPr>
              <a:t>and</a:t>
            </a:r>
            <a:r>
              <a:rPr sz="1350" b="1" spc="65" dirty="0">
                <a:solidFill>
                  <a:srgbClr val="FF0000"/>
                </a:solidFill>
                <a:latin typeface="Arial"/>
                <a:cs typeface="Arial"/>
              </a:rPr>
              <a:t> </a:t>
            </a:r>
            <a:r>
              <a:rPr sz="1350" b="1" dirty="0">
                <a:solidFill>
                  <a:srgbClr val="FF0000"/>
                </a:solidFill>
                <a:latin typeface="Arial"/>
                <a:cs typeface="Arial"/>
              </a:rPr>
              <a:t>Providence</a:t>
            </a:r>
            <a:r>
              <a:rPr sz="1350" b="1" spc="75" dirty="0">
                <a:solidFill>
                  <a:srgbClr val="FF0000"/>
                </a:solidFill>
                <a:latin typeface="Arial"/>
                <a:cs typeface="Arial"/>
              </a:rPr>
              <a:t> </a:t>
            </a:r>
            <a:r>
              <a:rPr sz="1350" b="1" spc="-10" dirty="0">
                <a:solidFill>
                  <a:srgbClr val="FF0000"/>
                </a:solidFill>
                <a:latin typeface="Arial"/>
                <a:cs typeface="Arial"/>
              </a:rPr>
              <a:t>Mountains)</a:t>
            </a:r>
            <a:endParaRPr sz="1350">
              <a:latin typeface="Arial"/>
              <a:cs typeface="Arial"/>
            </a:endParaRPr>
          </a:p>
        </p:txBody>
      </p:sp>
      <p:grpSp>
        <p:nvGrpSpPr>
          <p:cNvPr id="4" name="object 4">
            <a:extLst>
              <a:ext uri="{FF2B5EF4-FFF2-40B4-BE49-F238E27FC236}">
                <a16:creationId xmlns:a16="http://schemas.microsoft.com/office/drawing/2014/main" id="{39C5295C-D8EC-8D54-B03E-788E94E10EE3}"/>
              </a:ext>
            </a:extLst>
          </p:cNvPr>
          <p:cNvGrpSpPr/>
          <p:nvPr/>
        </p:nvGrpSpPr>
        <p:grpSpPr>
          <a:xfrm>
            <a:off x="457200" y="539280"/>
            <a:ext cx="11384915" cy="5927725"/>
            <a:chOff x="457200" y="539280"/>
            <a:chExt cx="11384915" cy="5927725"/>
          </a:xfrm>
        </p:grpSpPr>
        <p:pic>
          <p:nvPicPr>
            <p:cNvPr id="5" name="object 5">
              <a:extLst>
                <a:ext uri="{FF2B5EF4-FFF2-40B4-BE49-F238E27FC236}">
                  <a16:creationId xmlns:a16="http://schemas.microsoft.com/office/drawing/2014/main" id="{D43F5C44-C292-498A-6661-0D8AF803A860}"/>
                </a:ext>
              </a:extLst>
            </p:cNvPr>
            <p:cNvPicPr/>
            <p:nvPr/>
          </p:nvPicPr>
          <p:blipFill>
            <a:blip r:embed="rId2" cstate="print"/>
            <a:stretch>
              <a:fillRect/>
            </a:stretch>
          </p:blipFill>
          <p:spPr>
            <a:xfrm>
              <a:off x="8266176" y="548805"/>
              <a:ext cx="3566160" cy="5176774"/>
            </a:xfrm>
            <a:prstGeom prst="rect">
              <a:avLst/>
            </a:prstGeom>
          </p:spPr>
        </p:pic>
        <p:sp>
          <p:nvSpPr>
            <p:cNvPr id="6" name="object 6">
              <a:extLst>
                <a:ext uri="{FF2B5EF4-FFF2-40B4-BE49-F238E27FC236}">
                  <a16:creationId xmlns:a16="http://schemas.microsoft.com/office/drawing/2014/main" id="{0923CE22-5927-D38A-27C4-AC07D8D606DF}"/>
                </a:ext>
              </a:extLst>
            </p:cNvPr>
            <p:cNvSpPr/>
            <p:nvPr/>
          </p:nvSpPr>
          <p:spPr>
            <a:xfrm>
              <a:off x="8261477" y="544042"/>
              <a:ext cx="3575685" cy="5186680"/>
            </a:xfrm>
            <a:custGeom>
              <a:avLst/>
              <a:gdLst/>
              <a:ahLst/>
              <a:cxnLst/>
              <a:rect l="l" t="t" r="r" b="b"/>
              <a:pathLst>
                <a:path w="3575684" h="5186680">
                  <a:moveTo>
                    <a:pt x="0" y="5186299"/>
                  </a:moveTo>
                  <a:lnTo>
                    <a:pt x="3575684" y="5186299"/>
                  </a:lnTo>
                  <a:lnTo>
                    <a:pt x="3575684" y="0"/>
                  </a:lnTo>
                  <a:lnTo>
                    <a:pt x="0" y="0"/>
                  </a:lnTo>
                  <a:lnTo>
                    <a:pt x="0" y="5186299"/>
                  </a:lnTo>
                  <a:close/>
                </a:path>
              </a:pathLst>
            </a:custGeom>
            <a:ln w="9525">
              <a:solidFill>
                <a:srgbClr val="000000"/>
              </a:solidFill>
            </a:ln>
          </p:spPr>
          <p:txBody>
            <a:bodyPr wrap="square" lIns="0" tIns="0" rIns="0" bIns="0" rtlCol="0"/>
            <a:lstStyle/>
            <a:p>
              <a:endParaRPr/>
            </a:p>
          </p:txBody>
        </p:sp>
        <p:pic>
          <p:nvPicPr>
            <p:cNvPr id="7" name="object 7">
              <a:extLst>
                <a:ext uri="{FF2B5EF4-FFF2-40B4-BE49-F238E27FC236}">
                  <a16:creationId xmlns:a16="http://schemas.microsoft.com/office/drawing/2014/main" id="{43DF493F-2A3F-3FBA-6336-52F529458A79}"/>
                </a:ext>
              </a:extLst>
            </p:cNvPr>
            <p:cNvPicPr/>
            <p:nvPr/>
          </p:nvPicPr>
          <p:blipFill>
            <a:blip r:embed="rId3" cstate="print"/>
            <a:stretch>
              <a:fillRect/>
            </a:stretch>
          </p:blipFill>
          <p:spPr>
            <a:xfrm>
              <a:off x="457200" y="2368892"/>
              <a:ext cx="7754111" cy="4097528"/>
            </a:xfrm>
            <a:prstGeom prst="rect">
              <a:avLst/>
            </a:prstGeom>
          </p:spPr>
        </p:pic>
        <p:pic>
          <p:nvPicPr>
            <p:cNvPr id="8" name="object 8">
              <a:extLst>
                <a:ext uri="{FF2B5EF4-FFF2-40B4-BE49-F238E27FC236}">
                  <a16:creationId xmlns:a16="http://schemas.microsoft.com/office/drawing/2014/main" id="{E48C1913-FC0F-AF3A-ABF3-CAD83743C77F}"/>
                </a:ext>
              </a:extLst>
            </p:cNvPr>
            <p:cNvPicPr/>
            <p:nvPr/>
          </p:nvPicPr>
          <p:blipFill>
            <a:blip r:embed="rId4" cstate="print"/>
            <a:stretch>
              <a:fillRect/>
            </a:stretch>
          </p:blipFill>
          <p:spPr>
            <a:xfrm>
              <a:off x="6428232" y="1993836"/>
              <a:ext cx="1837943" cy="786574"/>
            </a:xfrm>
            <a:prstGeom prst="rect">
              <a:avLst/>
            </a:prstGeom>
          </p:spPr>
        </p:pic>
        <p:pic>
          <p:nvPicPr>
            <p:cNvPr id="9" name="object 9">
              <a:extLst>
                <a:ext uri="{FF2B5EF4-FFF2-40B4-BE49-F238E27FC236}">
                  <a16:creationId xmlns:a16="http://schemas.microsoft.com/office/drawing/2014/main" id="{3552E20E-A267-9C34-4E6D-E23979070EC7}"/>
                </a:ext>
              </a:extLst>
            </p:cNvPr>
            <p:cNvPicPr/>
            <p:nvPr/>
          </p:nvPicPr>
          <p:blipFill>
            <a:blip r:embed="rId5" cstate="print"/>
            <a:stretch>
              <a:fillRect/>
            </a:stretch>
          </p:blipFill>
          <p:spPr>
            <a:xfrm>
              <a:off x="8284464" y="585343"/>
              <a:ext cx="1170431" cy="1847595"/>
            </a:xfrm>
            <a:prstGeom prst="rect">
              <a:avLst/>
            </a:prstGeom>
          </p:spPr>
        </p:pic>
        <p:pic>
          <p:nvPicPr>
            <p:cNvPr id="10" name="object 10">
              <a:extLst>
                <a:ext uri="{FF2B5EF4-FFF2-40B4-BE49-F238E27FC236}">
                  <a16:creationId xmlns:a16="http://schemas.microsoft.com/office/drawing/2014/main" id="{D8F8CA3F-20D7-7F57-A3AF-0383912A42D3}"/>
                </a:ext>
              </a:extLst>
            </p:cNvPr>
            <p:cNvPicPr/>
            <p:nvPr/>
          </p:nvPicPr>
          <p:blipFill>
            <a:blip r:embed="rId6" cstate="print"/>
            <a:stretch>
              <a:fillRect/>
            </a:stretch>
          </p:blipFill>
          <p:spPr>
            <a:xfrm>
              <a:off x="6437376" y="567182"/>
              <a:ext cx="1837944" cy="2771267"/>
            </a:xfrm>
            <a:prstGeom prst="rect">
              <a:avLst/>
            </a:prstGeom>
          </p:spPr>
        </p:pic>
        <p:sp>
          <p:nvSpPr>
            <p:cNvPr id="11" name="object 11">
              <a:extLst>
                <a:ext uri="{FF2B5EF4-FFF2-40B4-BE49-F238E27FC236}">
                  <a16:creationId xmlns:a16="http://schemas.microsoft.com/office/drawing/2014/main" id="{15A4730D-B5A6-8D28-8C07-E8C1F38CB2DD}"/>
                </a:ext>
              </a:extLst>
            </p:cNvPr>
            <p:cNvSpPr/>
            <p:nvPr/>
          </p:nvSpPr>
          <p:spPr>
            <a:xfrm>
              <a:off x="6432677" y="562356"/>
              <a:ext cx="1847850" cy="2781300"/>
            </a:xfrm>
            <a:custGeom>
              <a:avLst/>
              <a:gdLst/>
              <a:ahLst/>
              <a:cxnLst/>
              <a:rect l="l" t="t" r="r" b="b"/>
              <a:pathLst>
                <a:path w="1847850" h="2781300">
                  <a:moveTo>
                    <a:pt x="0" y="2780792"/>
                  </a:moveTo>
                  <a:lnTo>
                    <a:pt x="1847469" y="2780792"/>
                  </a:lnTo>
                  <a:lnTo>
                    <a:pt x="1847469" y="0"/>
                  </a:lnTo>
                  <a:lnTo>
                    <a:pt x="0" y="0"/>
                  </a:lnTo>
                  <a:lnTo>
                    <a:pt x="0" y="2780792"/>
                  </a:lnTo>
                  <a:close/>
                </a:path>
              </a:pathLst>
            </a:custGeom>
            <a:ln w="9525">
              <a:solidFill>
                <a:srgbClr val="000000"/>
              </a:solidFill>
            </a:ln>
          </p:spPr>
          <p:txBody>
            <a:bodyPr wrap="square" lIns="0" tIns="0" rIns="0" bIns="0" rtlCol="0"/>
            <a:lstStyle/>
            <a:p>
              <a:endParaRPr/>
            </a:p>
          </p:txBody>
        </p:sp>
        <p:sp>
          <p:nvSpPr>
            <p:cNvPr id="12" name="object 12">
              <a:extLst>
                <a:ext uri="{FF2B5EF4-FFF2-40B4-BE49-F238E27FC236}">
                  <a16:creationId xmlns:a16="http://schemas.microsoft.com/office/drawing/2014/main" id="{0B5C35EE-A2A1-C299-0C64-7EC9C838CF54}"/>
                </a:ext>
              </a:extLst>
            </p:cNvPr>
            <p:cNvSpPr/>
            <p:nvPr/>
          </p:nvSpPr>
          <p:spPr>
            <a:xfrm>
              <a:off x="7420864" y="1488440"/>
              <a:ext cx="3017520" cy="1414780"/>
            </a:xfrm>
            <a:custGeom>
              <a:avLst/>
              <a:gdLst/>
              <a:ahLst/>
              <a:cxnLst/>
              <a:rect l="l" t="t" r="r" b="b"/>
              <a:pathLst>
                <a:path w="3017520" h="1414780">
                  <a:moveTo>
                    <a:pt x="2943905" y="25937"/>
                  </a:moveTo>
                  <a:lnTo>
                    <a:pt x="0" y="1397507"/>
                  </a:lnTo>
                  <a:lnTo>
                    <a:pt x="8127" y="1414779"/>
                  </a:lnTo>
                  <a:lnTo>
                    <a:pt x="2951958" y="43185"/>
                  </a:lnTo>
                  <a:lnTo>
                    <a:pt x="2943905" y="25937"/>
                  </a:lnTo>
                  <a:close/>
                </a:path>
                <a:path w="3017520" h="1414780">
                  <a:moveTo>
                    <a:pt x="3002586" y="20573"/>
                  </a:moveTo>
                  <a:lnTo>
                    <a:pt x="2955416" y="20573"/>
                  </a:lnTo>
                  <a:lnTo>
                    <a:pt x="2963417" y="37845"/>
                  </a:lnTo>
                  <a:lnTo>
                    <a:pt x="2951958" y="43185"/>
                  </a:lnTo>
                  <a:lnTo>
                    <a:pt x="2964053" y="69087"/>
                  </a:lnTo>
                  <a:lnTo>
                    <a:pt x="3002586" y="20573"/>
                  </a:lnTo>
                  <a:close/>
                </a:path>
                <a:path w="3017520" h="1414780">
                  <a:moveTo>
                    <a:pt x="2955416" y="20573"/>
                  </a:moveTo>
                  <a:lnTo>
                    <a:pt x="2943905" y="25937"/>
                  </a:lnTo>
                  <a:lnTo>
                    <a:pt x="2951958" y="43185"/>
                  </a:lnTo>
                  <a:lnTo>
                    <a:pt x="2963417" y="37845"/>
                  </a:lnTo>
                  <a:lnTo>
                    <a:pt x="2955416" y="20573"/>
                  </a:lnTo>
                  <a:close/>
                </a:path>
                <a:path w="3017520" h="1414780">
                  <a:moveTo>
                    <a:pt x="2931795" y="0"/>
                  </a:moveTo>
                  <a:lnTo>
                    <a:pt x="2943905" y="25937"/>
                  </a:lnTo>
                  <a:lnTo>
                    <a:pt x="2955416" y="20573"/>
                  </a:lnTo>
                  <a:lnTo>
                    <a:pt x="3002586" y="20573"/>
                  </a:lnTo>
                  <a:lnTo>
                    <a:pt x="3017011" y="2412"/>
                  </a:lnTo>
                  <a:lnTo>
                    <a:pt x="2931795" y="0"/>
                  </a:lnTo>
                  <a:close/>
                </a:path>
              </a:pathLst>
            </a:custGeom>
            <a:solidFill>
              <a:srgbClr val="E97031"/>
            </a:solidFill>
          </p:spPr>
          <p:txBody>
            <a:bodyPr wrap="square" lIns="0" tIns="0" rIns="0" bIns="0" rtlCol="0"/>
            <a:lstStyle/>
            <a:p>
              <a:endParaRPr/>
            </a:p>
          </p:txBody>
        </p:sp>
      </p:grpSp>
    </p:spTree>
    <p:extLst>
      <p:ext uri="{BB962C8B-B14F-4D97-AF65-F5344CB8AC3E}">
        <p14:creationId xmlns:p14="http://schemas.microsoft.com/office/powerpoint/2010/main" val="344522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2</TotalTime>
  <Words>1252</Words>
  <Application>Microsoft Office PowerPoint</Application>
  <PresentationFormat>Widescreen</PresentationFormat>
  <Paragraphs>91</Paragraphs>
  <Slides>5</Slides>
  <Notes>3</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Precipitation Volume for Watersheds in the Mojave Groundwater Bank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Stephanie Gerken</cp:lastModifiedBy>
  <cp:revision>5</cp:revision>
  <dcterms:created xsi:type="dcterms:W3CDTF">2026-02-20T21:06:32Z</dcterms:created>
  <dcterms:modified xsi:type="dcterms:W3CDTF">2026-02-23T19:42:47Z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2025-01-06T00:00:00Z</vt:filetime>
  </property>
  <property fmtid="{D5CDD505-2E9C-101B-9397-08002B2CF9AE}" pid="3" name="LastSaved">
    <vt:filetime>2026-02-20T00:00:00Z</vt:filetime>
  </property>
</Properties>
</file>